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95" r:id="rId3"/>
    <p:sldId id="296" r:id="rId4"/>
    <p:sldId id="297" r:id="rId5"/>
    <p:sldId id="298" r:id="rId6"/>
    <p:sldId id="299" r:id="rId7"/>
    <p:sldId id="300" r:id="rId8"/>
    <p:sldId id="301" r:id="rId9"/>
    <p:sldId id="260" r:id="rId10"/>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howGuides="1">
      <p:cViewPr varScale="1">
        <p:scale>
          <a:sx n="57" d="100"/>
          <a:sy n="57" d="100"/>
        </p:scale>
        <p:origin x="1216" y="32"/>
      </p:cViewPr>
      <p:guideLst>
        <p:guide orient="horz" pos="2381"/>
        <p:guide pos="3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EDDD3-D27E-4FF4-B757-D5C86BCDA441}" type="doc">
      <dgm:prSet loTypeId="urn:microsoft.com/office/officeart/2005/8/layout/hProcess11" loCatId="process" qsTypeId="urn:microsoft.com/office/officeart/2005/8/quickstyle/simple1" qsCatId="simple" csTypeId="urn:microsoft.com/office/officeart/2005/8/colors/accent1_3" csCatId="accent1" phldr="1"/>
      <dgm:spPr/>
      <dgm:t>
        <a:bodyPr/>
        <a:lstStyle/>
        <a:p>
          <a:endParaRPr lang="pl-PL"/>
        </a:p>
      </dgm:t>
    </dgm:pt>
    <dgm:pt modelId="{F6C1A2F8-2A38-4169-94B6-636E31C3D407}">
      <dgm:prSet phldrT="[Tekst]" custT="1"/>
      <dgm:spPr/>
      <dgm:t>
        <a:bodyPr/>
        <a:lstStyle/>
        <a:p>
          <a:r>
            <a:rPr lang="pl-PL" sz="2000" dirty="0">
              <a:latin typeface="Open Sans" panose="020B0606030504020204" pitchFamily="34" charset="0"/>
              <a:ea typeface="Open Sans" panose="020B0606030504020204" pitchFamily="34" charset="0"/>
              <a:cs typeface="Open Sans" panose="020B0606030504020204" pitchFamily="34" charset="0"/>
            </a:rPr>
            <a:t>Pozyskanie danych źródłowych z BUR </a:t>
          </a:r>
        </a:p>
        <a:p>
          <a:r>
            <a:rPr lang="pl-PL" sz="2000" dirty="0">
              <a:latin typeface="Open Sans" panose="020B0606030504020204" pitchFamily="34" charset="0"/>
              <a:ea typeface="Open Sans" panose="020B0606030504020204" pitchFamily="34" charset="0"/>
              <a:cs typeface="Open Sans" panose="020B0606030504020204" pitchFamily="34" charset="0"/>
            </a:rPr>
            <a:t>19 luty</a:t>
          </a:r>
        </a:p>
      </dgm:t>
    </dgm:pt>
    <dgm:pt modelId="{B2E2E0AA-3EA9-4595-9E73-64040519A935}" type="parTrans" cxnId="{D4EEFD06-3EEC-4F24-B91A-8490ACEED536}">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1815E9F9-FA14-47AE-9F75-5687914BEFA4}" type="sibTrans" cxnId="{D4EEFD06-3EEC-4F24-B91A-8490ACEED536}">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C47A0B25-48F7-4BAC-8BFD-752C71035A0F}">
      <dgm:prSet phldrT="[Tekst]" custT="1"/>
      <dgm:spPr/>
      <dgm:t>
        <a:bodyPr/>
        <a:lstStyle/>
        <a:p>
          <a:r>
            <a:rPr lang="pl-PL" sz="2000" kern="1200" dirty="0">
              <a:solidFill>
                <a:srgbClr val="000000">
                  <a:hueOff val="0"/>
                  <a:satOff val="0"/>
                  <a:lumOff val="0"/>
                  <a:alphaOff val="0"/>
                </a:srgbClr>
              </a:solidFill>
              <a:latin typeface="Open Sans" panose="020B0606030504020204" pitchFamily="34" charset="0"/>
              <a:ea typeface="Open Sans" panose="020B0606030504020204" pitchFamily="34" charset="0"/>
              <a:cs typeface="Open Sans" panose="020B0606030504020204" pitchFamily="34" charset="0"/>
            </a:rPr>
            <a:t>3  – </a:t>
          </a:r>
          <a:r>
            <a:rPr lang="pl-PL" sz="2000" kern="1200">
              <a:solidFill>
                <a:srgbClr val="000000">
                  <a:hueOff val="0"/>
                  <a:satOff val="0"/>
                  <a:lumOff val="0"/>
                  <a:alphaOff val="0"/>
                </a:srgbClr>
              </a:solidFill>
              <a:latin typeface="Open Sans" panose="020B0606030504020204" pitchFamily="34" charset="0"/>
              <a:ea typeface="Open Sans" panose="020B0606030504020204" pitchFamily="34" charset="0"/>
              <a:cs typeface="Open Sans" panose="020B0606030504020204" pitchFamily="34" charset="0"/>
            </a:rPr>
            <a:t>17 kwietnia</a:t>
          </a:r>
        </a:p>
        <a:p>
          <a:r>
            <a:rPr lang="pl-PL" sz="2000" kern="1200">
              <a:latin typeface="Open Sans" panose="020B0606030504020204" pitchFamily="34" charset="0"/>
              <a:ea typeface="Open Sans" panose="020B0606030504020204" pitchFamily="34" charset="0"/>
              <a:cs typeface="Open Sans" panose="020B0606030504020204" pitchFamily="34" charset="0"/>
            </a:rPr>
            <a:t> </a:t>
          </a:r>
          <a:r>
            <a:rPr lang="pl-PL" sz="2000" kern="1200" dirty="0">
              <a:latin typeface="Open Sans" panose="020B0606030504020204" pitchFamily="34" charset="0"/>
              <a:ea typeface="Open Sans" panose="020B0606030504020204" pitchFamily="34" charset="0"/>
              <a:cs typeface="Open Sans" panose="020B0606030504020204" pitchFamily="34" charset="0"/>
            </a:rPr>
            <a:t>Konsultacje z partnerami w KM</a:t>
          </a:r>
        </a:p>
      </dgm:t>
    </dgm:pt>
    <dgm:pt modelId="{8E54B989-5D97-4F1B-A033-FA22FF95B6FC}" type="parTrans" cxnId="{9DE60AD0-8C68-42A7-991D-21E6F5477EB5}">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01BBBD47-54C9-47DE-9DFC-D33EE2489710}" type="sibTrans" cxnId="{9DE60AD0-8C68-42A7-991D-21E6F5477EB5}">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0A753C1D-D94F-4B36-96ED-F05622039F7F}">
      <dgm:prSet phldrT="[Tekst]" custT="1"/>
      <dgm:spPr/>
      <dgm:t>
        <a:bodyPr/>
        <a:lstStyle/>
        <a:p>
          <a:r>
            <a:rPr lang="pl-PL" sz="2000" dirty="0">
              <a:latin typeface="Open Sans" panose="020B0606030504020204" pitchFamily="34" charset="0"/>
              <a:ea typeface="Open Sans" panose="020B0606030504020204" pitchFamily="34" charset="0"/>
              <a:cs typeface="Open Sans" panose="020B0606030504020204" pitchFamily="34" charset="0"/>
            </a:rPr>
            <a:t>Konsultacja z IK UP</a:t>
          </a:r>
        </a:p>
        <a:p>
          <a:r>
            <a:rPr lang="pl-PL" sz="2000" dirty="0">
              <a:latin typeface="Open Sans" panose="020B0606030504020204" pitchFamily="34" charset="0"/>
              <a:ea typeface="Open Sans" panose="020B0606030504020204" pitchFamily="34" charset="0"/>
              <a:cs typeface="Open Sans" panose="020B0606030504020204" pitchFamily="34" charset="0"/>
            </a:rPr>
            <a:t>18 kwietnia – 7 maj </a:t>
          </a:r>
        </a:p>
      </dgm:t>
    </dgm:pt>
    <dgm:pt modelId="{47F3C582-ED2D-4E12-B210-07BC7C5FB0B3}" type="parTrans" cxnId="{60B60DDD-E821-4ABF-8900-6FEC071BF1D2}">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52C1D4B4-A225-440A-ABA7-BC5EA9C92221}" type="sibTrans" cxnId="{60B60DDD-E821-4ABF-8900-6FEC071BF1D2}">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B27920C7-5C07-475A-8A8D-2A2EF4884BB8}">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EB9FC6B0-DBA4-4945-BDB3-B22D429E1FDA}" type="parTrans" cxnId="{59F6236B-5098-4266-9346-69F5FA5B2BEE}">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AE9BF117-EF1E-416A-8830-1BA7D756A22A}" type="sibTrans" cxnId="{59F6236B-5098-4266-9346-69F5FA5B2BEE}">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F3613ABE-6C3B-441A-8A5A-9C9CD135E01B}" type="pres">
      <dgm:prSet presAssocID="{E0FEDDD3-D27E-4FF4-B757-D5C86BCDA441}" presName="Name0" presStyleCnt="0">
        <dgm:presLayoutVars>
          <dgm:dir/>
          <dgm:resizeHandles val="exact"/>
        </dgm:presLayoutVars>
      </dgm:prSet>
      <dgm:spPr/>
    </dgm:pt>
    <dgm:pt modelId="{F3A2720B-BB87-4319-B7EC-8B89A0A098F6}" type="pres">
      <dgm:prSet presAssocID="{E0FEDDD3-D27E-4FF4-B757-D5C86BCDA441}" presName="arrow" presStyleLbl="bgShp" presStyleIdx="0" presStyleCnt="1"/>
      <dgm:spPr/>
    </dgm:pt>
    <dgm:pt modelId="{230018FD-6E1A-41E1-A164-0A5977B9D4AF}" type="pres">
      <dgm:prSet presAssocID="{E0FEDDD3-D27E-4FF4-B757-D5C86BCDA441}" presName="points" presStyleCnt="0"/>
      <dgm:spPr/>
    </dgm:pt>
    <dgm:pt modelId="{B696C2B5-B6C5-40DF-BC10-14585947AC8B}" type="pres">
      <dgm:prSet presAssocID="{F6C1A2F8-2A38-4169-94B6-636E31C3D407}" presName="compositeA" presStyleCnt="0"/>
      <dgm:spPr/>
    </dgm:pt>
    <dgm:pt modelId="{B7D7CF3F-18F5-461F-9BB0-B5E278C12DEA}" type="pres">
      <dgm:prSet presAssocID="{F6C1A2F8-2A38-4169-94B6-636E31C3D407}" presName="textA" presStyleLbl="revTx" presStyleIdx="0" presStyleCnt="4" custScaleX="368490">
        <dgm:presLayoutVars>
          <dgm:bulletEnabled val="1"/>
        </dgm:presLayoutVars>
      </dgm:prSet>
      <dgm:spPr/>
    </dgm:pt>
    <dgm:pt modelId="{F02FDF1C-9FFA-404D-92FD-C78814F83FAC}" type="pres">
      <dgm:prSet presAssocID="{F6C1A2F8-2A38-4169-94B6-636E31C3D407}" presName="circleA" presStyleLbl="node1" presStyleIdx="0" presStyleCnt="4"/>
      <dgm:spPr/>
    </dgm:pt>
    <dgm:pt modelId="{0E0F1679-12CD-45A8-A82C-6C98C7FC5B36}" type="pres">
      <dgm:prSet presAssocID="{F6C1A2F8-2A38-4169-94B6-636E31C3D407}" presName="spaceA" presStyleCnt="0"/>
      <dgm:spPr/>
    </dgm:pt>
    <dgm:pt modelId="{9DD353C5-3FE1-4FF6-B87C-264B218F65FF}" type="pres">
      <dgm:prSet presAssocID="{1815E9F9-FA14-47AE-9F75-5687914BEFA4}" presName="space" presStyleCnt="0"/>
      <dgm:spPr/>
    </dgm:pt>
    <dgm:pt modelId="{7106E929-D71F-4D49-8CEB-40E465D65051}" type="pres">
      <dgm:prSet presAssocID="{C47A0B25-48F7-4BAC-8BFD-752C71035A0F}" presName="compositeB" presStyleCnt="0"/>
      <dgm:spPr/>
    </dgm:pt>
    <dgm:pt modelId="{6486107C-D3BE-4C9F-8A0A-0808611DD6EB}" type="pres">
      <dgm:prSet presAssocID="{C47A0B25-48F7-4BAC-8BFD-752C71035A0F}" presName="textB" presStyleLbl="revTx" presStyleIdx="1" presStyleCnt="4" custScaleX="292426">
        <dgm:presLayoutVars>
          <dgm:bulletEnabled val="1"/>
        </dgm:presLayoutVars>
      </dgm:prSet>
      <dgm:spPr/>
    </dgm:pt>
    <dgm:pt modelId="{32298D77-B640-40B6-A70F-1429EC290D4F}" type="pres">
      <dgm:prSet presAssocID="{C47A0B25-48F7-4BAC-8BFD-752C71035A0F}" presName="circleB" presStyleLbl="node1" presStyleIdx="1" presStyleCnt="4"/>
      <dgm:spPr/>
    </dgm:pt>
    <dgm:pt modelId="{7BCA253B-82F0-4D37-81DE-D7F216AB4600}" type="pres">
      <dgm:prSet presAssocID="{C47A0B25-48F7-4BAC-8BFD-752C71035A0F}" presName="spaceB" presStyleCnt="0"/>
      <dgm:spPr/>
    </dgm:pt>
    <dgm:pt modelId="{7900F268-E054-49A0-A451-72C20032B676}" type="pres">
      <dgm:prSet presAssocID="{01BBBD47-54C9-47DE-9DFC-D33EE2489710}" presName="space" presStyleCnt="0"/>
      <dgm:spPr/>
    </dgm:pt>
    <dgm:pt modelId="{B9033846-7CD7-4AEE-8844-ED881E475D64}" type="pres">
      <dgm:prSet presAssocID="{0A753C1D-D94F-4B36-96ED-F05622039F7F}" presName="compositeA" presStyleCnt="0"/>
      <dgm:spPr/>
    </dgm:pt>
    <dgm:pt modelId="{B86F4ECD-26F1-4F62-8A24-EC1AE3F7E736}" type="pres">
      <dgm:prSet presAssocID="{0A753C1D-D94F-4B36-96ED-F05622039F7F}" presName="textA" presStyleLbl="revTx" presStyleIdx="2" presStyleCnt="4" custScaleX="308600" custScaleY="43195" custLinFactNeighborX="-277" custLinFactNeighborY="35957">
        <dgm:presLayoutVars>
          <dgm:bulletEnabled val="1"/>
        </dgm:presLayoutVars>
      </dgm:prSet>
      <dgm:spPr/>
    </dgm:pt>
    <dgm:pt modelId="{D3595DA4-BDD0-40D7-9340-E13B4450F510}" type="pres">
      <dgm:prSet presAssocID="{0A753C1D-D94F-4B36-96ED-F05622039F7F}" presName="circleA" presStyleLbl="node1" presStyleIdx="2" presStyleCnt="4" custLinFactNeighborX="-63120" custLinFactNeighborY="61367"/>
      <dgm:spPr/>
    </dgm:pt>
    <dgm:pt modelId="{5AF435E0-E968-4EBE-83A0-5D5A352E6E0E}" type="pres">
      <dgm:prSet presAssocID="{0A753C1D-D94F-4B36-96ED-F05622039F7F}" presName="spaceA" presStyleCnt="0"/>
      <dgm:spPr/>
    </dgm:pt>
    <dgm:pt modelId="{8425147B-576D-4D3A-843C-501054D38168}" type="pres">
      <dgm:prSet presAssocID="{52C1D4B4-A225-440A-ABA7-BC5EA9C92221}" presName="space" presStyleCnt="0"/>
      <dgm:spPr/>
    </dgm:pt>
    <dgm:pt modelId="{F9F4783A-18E5-4B3B-A17D-41081687720A}" type="pres">
      <dgm:prSet presAssocID="{B27920C7-5C07-475A-8A8D-2A2EF4884BB8}" presName="compositeB" presStyleCnt="0"/>
      <dgm:spPr/>
    </dgm:pt>
    <dgm:pt modelId="{0C92E679-7CAA-4F15-8045-E1AB65059BBA}" type="pres">
      <dgm:prSet presAssocID="{B27920C7-5C07-475A-8A8D-2A2EF4884BB8}" presName="textB" presStyleLbl="revTx" presStyleIdx="3" presStyleCnt="4">
        <dgm:presLayoutVars>
          <dgm:bulletEnabled val="1"/>
        </dgm:presLayoutVars>
      </dgm:prSet>
      <dgm:spPr/>
    </dgm:pt>
    <dgm:pt modelId="{F1935113-FCA4-4CA9-BF46-DE05B3CEFA75}" type="pres">
      <dgm:prSet presAssocID="{B27920C7-5C07-475A-8A8D-2A2EF4884BB8}" presName="circleB" presStyleLbl="node1" presStyleIdx="3" presStyleCnt="4"/>
      <dgm:spPr/>
    </dgm:pt>
    <dgm:pt modelId="{1FF817B3-4628-469F-B100-0ADE4A644DB3}" type="pres">
      <dgm:prSet presAssocID="{B27920C7-5C07-475A-8A8D-2A2EF4884BB8}" presName="spaceB" presStyleCnt="0"/>
      <dgm:spPr/>
    </dgm:pt>
  </dgm:ptLst>
  <dgm:cxnLst>
    <dgm:cxn modelId="{D4EEFD06-3EEC-4F24-B91A-8490ACEED536}" srcId="{E0FEDDD3-D27E-4FF4-B757-D5C86BCDA441}" destId="{F6C1A2F8-2A38-4169-94B6-636E31C3D407}" srcOrd="0" destOrd="0" parTransId="{B2E2E0AA-3EA9-4595-9E73-64040519A935}" sibTransId="{1815E9F9-FA14-47AE-9F75-5687914BEFA4}"/>
    <dgm:cxn modelId="{966F4022-DD19-4210-8351-4BAF33F1EDCC}" type="presOf" srcId="{F6C1A2F8-2A38-4169-94B6-636E31C3D407}" destId="{B7D7CF3F-18F5-461F-9BB0-B5E278C12DEA}" srcOrd="0" destOrd="0" presId="urn:microsoft.com/office/officeart/2005/8/layout/hProcess11"/>
    <dgm:cxn modelId="{4C497A42-0563-4538-A5CC-2BCC2D4F6A3B}" type="presOf" srcId="{B27920C7-5C07-475A-8A8D-2A2EF4884BB8}" destId="{0C92E679-7CAA-4F15-8045-E1AB65059BBA}" srcOrd="0" destOrd="0" presId="urn:microsoft.com/office/officeart/2005/8/layout/hProcess11"/>
    <dgm:cxn modelId="{DFC1B569-BFB4-46C1-B71E-60302020ED9F}" type="presOf" srcId="{E0FEDDD3-D27E-4FF4-B757-D5C86BCDA441}" destId="{F3613ABE-6C3B-441A-8A5A-9C9CD135E01B}" srcOrd="0" destOrd="0" presId="urn:microsoft.com/office/officeart/2005/8/layout/hProcess11"/>
    <dgm:cxn modelId="{59F6236B-5098-4266-9346-69F5FA5B2BEE}" srcId="{E0FEDDD3-D27E-4FF4-B757-D5C86BCDA441}" destId="{B27920C7-5C07-475A-8A8D-2A2EF4884BB8}" srcOrd="3" destOrd="0" parTransId="{EB9FC6B0-DBA4-4945-BDB3-B22D429E1FDA}" sibTransId="{AE9BF117-EF1E-416A-8830-1BA7D756A22A}"/>
    <dgm:cxn modelId="{81C7C76D-9531-4BA8-8840-71C2EF8CD712}" type="presOf" srcId="{C47A0B25-48F7-4BAC-8BFD-752C71035A0F}" destId="{6486107C-D3BE-4C9F-8A0A-0808611DD6EB}" srcOrd="0" destOrd="0" presId="urn:microsoft.com/office/officeart/2005/8/layout/hProcess11"/>
    <dgm:cxn modelId="{68AB7EC2-AA13-434D-80AB-D30C6C2ECD65}" type="presOf" srcId="{0A753C1D-D94F-4B36-96ED-F05622039F7F}" destId="{B86F4ECD-26F1-4F62-8A24-EC1AE3F7E736}" srcOrd="0" destOrd="0" presId="urn:microsoft.com/office/officeart/2005/8/layout/hProcess11"/>
    <dgm:cxn modelId="{9DE60AD0-8C68-42A7-991D-21E6F5477EB5}" srcId="{E0FEDDD3-D27E-4FF4-B757-D5C86BCDA441}" destId="{C47A0B25-48F7-4BAC-8BFD-752C71035A0F}" srcOrd="1" destOrd="0" parTransId="{8E54B989-5D97-4F1B-A033-FA22FF95B6FC}" sibTransId="{01BBBD47-54C9-47DE-9DFC-D33EE2489710}"/>
    <dgm:cxn modelId="{60B60DDD-E821-4ABF-8900-6FEC071BF1D2}" srcId="{E0FEDDD3-D27E-4FF4-B757-D5C86BCDA441}" destId="{0A753C1D-D94F-4B36-96ED-F05622039F7F}" srcOrd="2" destOrd="0" parTransId="{47F3C582-ED2D-4E12-B210-07BC7C5FB0B3}" sibTransId="{52C1D4B4-A225-440A-ABA7-BC5EA9C92221}"/>
    <dgm:cxn modelId="{53B8B949-615F-4E8E-9360-A9633DF4D5F6}" type="presParOf" srcId="{F3613ABE-6C3B-441A-8A5A-9C9CD135E01B}" destId="{F3A2720B-BB87-4319-B7EC-8B89A0A098F6}" srcOrd="0" destOrd="0" presId="urn:microsoft.com/office/officeart/2005/8/layout/hProcess11"/>
    <dgm:cxn modelId="{C47934F9-126F-41D8-AD80-63827BDDA35D}" type="presParOf" srcId="{F3613ABE-6C3B-441A-8A5A-9C9CD135E01B}" destId="{230018FD-6E1A-41E1-A164-0A5977B9D4AF}" srcOrd="1" destOrd="0" presId="urn:microsoft.com/office/officeart/2005/8/layout/hProcess11"/>
    <dgm:cxn modelId="{4DD9D225-0522-455A-9584-4968B7479C9E}" type="presParOf" srcId="{230018FD-6E1A-41E1-A164-0A5977B9D4AF}" destId="{B696C2B5-B6C5-40DF-BC10-14585947AC8B}" srcOrd="0" destOrd="0" presId="urn:microsoft.com/office/officeart/2005/8/layout/hProcess11"/>
    <dgm:cxn modelId="{78AF04C0-A486-4115-B485-4FB830377E4F}" type="presParOf" srcId="{B696C2B5-B6C5-40DF-BC10-14585947AC8B}" destId="{B7D7CF3F-18F5-461F-9BB0-B5E278C12DEA}" srcOrd="0" destOrd="0" presId="urn:microsoft.com/office/officeart/2005/8/layout/hProcess11"/>
    <dgm:cxn modelId="{34292D62-20A1-4017-93F9-1ABBED6A9D1B}" type="presParOf" srcId="{B696C2B5-B6C5-40DF-BC10-14585947AC8B}" destId="{F02FDF1C-9FFA-404D-92FD-C78814F83FAC}" srcOrd="1" destOrd="0" presId="urn:microsoft.com/office/officeart/2005/8/layout/hProcess11"/>
    <dgm:cxn modelId="{FE0DF6EA-8650-4113-B8D8-1CC5187C568E}" type="presParOf" srcId="{B696C2B5-B6C5-40DF-BC10-14585947AC8B}" destId="{0E0F1679-12CD-45A8-A82C-6C98C7FC5B36}" srcOrd="2" destOrd="0" presId="urn:microsoft.com/office/officeart/2005/8/layout/hProcess11"/>
    <dgm:cxn modelId="{F115B9D6-05B3-4B47-A2B5-DA10A9F57474}" type="presParOf" srcId="{230018FD-6E1A-41E1-A164-0A5977B9D4AF}" destId="{9DD353C5-3FE1-4FF6-B87C-264B218F65FF}" srcOrd="1" destOrd="0" presId="urn:microsoft.com/office/officeart/2005/8/layout/hProcess11"/>
    <dgm:cxn modelId="{89DCFCA4-0150-4BCB-BE9A-A5C0AD9996D5}" type="presParOf" srcId="{230018FD-6E1A-41E1-A164-0A5977B9D4AF}" destId="{7106E929-D71F-4D49-8CEB-40E465D65051}" srcOrd="2" destOrd="0" presId="urn:microsoft.com/office/officeart/2005/8/layout/hProcess11"/>
    <dgm:cxn modelId="{D0C7B5C9-A8C6-44C0-8491-BA1FA5C5E27A}" type="presParOf" srcId="{7106E929-D71F-4D49-8CEB-40E465D65051}" destId="{6486107C-D3BE-4C9F-8A0A-0808611DD6EB}" srcOrd="0" destOrd="0" presId="urn:microsoft.com/office/officeart/2005/8/layout/hProcess11"/>
    <dgm:cxn modelId="{A9430546-033E-4B23-8E87-E5AA96830ACE}" type="presParOf" srcId="{7106E929-D71F-4D49-8CEB-40E465D65051}" destId="{32298D77-B640-40B6-A70F-1429EC290D4F}" srcOrd="1" destOrd="0" presId="urn:microsoft.com/office/officeart/2005/8/layout/hProcess11"/>
    <dgm:cxn modelId="{91EC701E-4F45-4237-A459-67372DE98BAD}" type="presParOf" srcId="{7106E929-D71F-4D49-8CEB-40E465D65051}" destId="{7BCA253B-82F0-4D37-81DE-D7F216AB4600}" srcOrd="2" destOrd="0" presId="urn:microsoft.com/office/officeart/2005/8/layout/hProcess11"/>
    <dgm:cxn modelId="{95E08A08-9E03-40D3-AF32-736DCF23CAED}" type="presParOf" srcId="{230018FD-6E1A-41E1-A164-0A5977B9D4AF}" destId="{7900F268-E054-49A0-A451-72C20032B676}" srcOrd="3" destOrd="0" presId="urn:microsoft.com/office/officeart/2005/8/layout/hProcess11"/>
    <dgm:cxn modelId="{4102E463-FEC6-423F-8578-F437BB1213CF}" type="presParOf" srcId="{230018FD-6E1A-41E1-A164-0A5977B9D4AF}" destId="{B9033846-7CD7-4AEE-8844-ED881E475D64}" srcOrd="4" destOrd="0" presId="urn:microsoft.com/office/officeart/2005/8/layout/hProcess11"/>
    <dgm:cxn modelId="{90C17057-611A-4A2D-AFA8-945E2E474758}" type="presParOf" srcId="{B9033846-7CD7-4AEE-8844-ED881E475D64}" destId="{B86F4ECD-26F1-4F62-8A24-EC1AE3F7E736}" srcOrd="0" destOrd="0" presId="urn:microsoft.com/office/officeart/2005/8/layout/hProcess11"/>
    <dgm:cxn modelId="{1E21A168-F873-460F-B940-94B52E2D12D9}" type="presParOf" srcId="{B9033846-7CD7-4AEE-8844-ED881E475D64}" destId="{D3595DA4-BDD0-40D7-9340-E13B4450F510}" srcOrd="1" destOrd="0" presId="urn:microsoft.com/office/officeart/2005/8/layout/hProcess11"/>
    <dgm:cxn modelId="{E7414A69-3779-423D-A75F-B61E09519B0B}" type="presParOf" srcId="{B9033846-7CD7-4AEE-8844-ED881E475D64}" destId="{5AF435E0-E968-4EBE-83A0-5D5A352E6E0E}" srcOrd="2" destOrd="0" presId="urn:microsoft.com/office/officeart/2005/8/layout/hProcess11"/>
    <dgm:cxn modelId="{F30A0FB6-CB3D-4CFD-8A85-A48B36012DC2}" type="presParOf" srcId="{230018FD-6E1A-41E1-A164-0A5977B9D4AF}" destId="{8425147B-576D-4D3A-843C-501054D38168}" srcOrd="5" destOrd="0" presId="urn:microsoft.com/office/officeart/2005/8/layout/hProcess11"/>
    <dgm:cxn modelId="{0BE5FD2D-4030-4AB6-9367-BBE8F81069CC}" type="presParOf" srcId="{230018FD-6E1A-41E1-A164-0A5977B9D4AF}" destId="{F9F4783A-18E5-4B3B-A17D-41081687720A}" srcOrd="6" destOrd="0" presId="urn:microsoft.com/office/officeart/2005/8/layout/hProcess11"/>
    <dgm:cxn modelId="{6FE177CF-7787-4C5C-9B76-B290E18965BF}" type="presParOf" srcId="{F9F4783A-18E5-4B3B-A17D-41081687720A}" destId="{0C92E679-7CAA-4F15-8045-E1AB65059BBA}" srcOrd="0" destOrd="0" presId="urn:microsoft.com/office/officeart/2005/8/layout/hProcess11"/>
    <dgm:cxn modelId="{1A5BCF20-6998-4B28-9CAE-2907E61235DB}" type="presParOf" srcId="{F9F4783A-18E5-4B3B-A17D-41081687720A}" destId="{F1935113-FCA4-4CA9-BF46-DE05B3CEFA75}" srcOrd="1" destOrd="0" presId="urn:microsoft.com/office/officeart/2005/8/layout/hProcess11"/>
    <dgm:cxn modelId="{1A73F170-38FB-42DA-B782-A0C8C86E7974}" type="presParOf" srcId="{F9F4783A-18E5-4B3B-A17D-41081687720A}" destId="{1FF817B3-4628-469F-B100-0ADE4A644DB3}"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071026-7A15-4C2B-A578-0921B21E684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l-PL"/>
        </a:p>
      </dgm:t>
    </dgm:pt>
    <dgm:pt modelId="{B45CD70A-E8E5-4305-9715-1E50DF978E3A}">
      <dgm:prSet phldrT="[Tekst]"/>
      <dgm:spPr/>
      <dgm:t>
        <a:bodyPr/>
        <a:lstStyle/>
        <a:p>
          <a:r>
            <a:rPr lang="pl-PL" b="1" dirty="0">
              <a:latin typeface="Open Sans" panose="020B0606030504020204" pitchFamily="34" charset="0"/>
              <a:ea typeface="Open Sans" panose="020B0606030504020204" pitchFamily="34" charset="0"/>
              <a:cs typeface="Open Sans" panose="020B0606030504020204" pitchFamily="34" charset="0"/>
            </a:rPr>
            <a:t>4 503 PLN </a:t>
          </a:r>
          <a:r>
            <a:rPr lang="pl-PL" b="0" dirty="0">
              <a:latin typeface="Open Sans" panose="020B0606030504020204" pitchFamily="34" charset="0"/>
              <a:ea typeface="Open Sans" panose="020B0606030504020204" pitchFamily="34" charset="0"/>
              <a:cs typeface="Open Sans" panose="020B0606030504020204" pitchFamily="34" charset="0"/>
            </a:rPr>
            <a:t>za udział w 2 formach edukacyjnych</a:t>
          </a:r>
          <a:r>
            <a:rPr lang="pl-PL" b="1" dirty="0">
              <a:latin typeface="Open Sans" panose="020B0606030504020204" pitchFamily="34" charset="0"/>
              <a:ea typeface="Open Sans" panose="020B0606030504020204" pitchFamily="34" charset="0"/>
              <a:cs typeface="Open Sans" panose="020B0606030504020204" pitchFamily="34" charset="0"/>
            </a:rPr>
            <a:t> </a:t>
          </a:r>
        </a:p>
      </dgm:t>
    </dgm:pt>
    <dgm:pt modelId="{1B77F244-F6CC-4C13-A9D5-0171356A61EC}" type="parTrans" cxnId="{60CD4960-FF80-4415-AE93-607DBB0FF76B}">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3DBB9C61-3660-4D44-847E-E7386B61B2A4}" type="sibTrans" cxnId="{60CD4960-FF80-4415-AE93-607DBB0FF76B}">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937943AC-F74C-49E7-9689-1877640B350F}">
      <dgm:prSet phldrT="[Tekst]"/>
      <dgm:spPr/>
      <dgm:t>
        <a:bodyPr/>
        <a:lstStyle/>
        <a:p>
          <a:r>
            <a:rPr lang="pl-PL" b="1" dirty="0">
              <a:latin typeface="Open Sans" panose="020B0606030504020204" pitchFamily="34" charset="0"/>
              <a:ea typeface="Open Sans" panose="020B0606030504020204" pitchFamily="34" charset="0"/>
              <a:cs typeface="Open Sans" panose="020B0606030504020204" pitchFamily="34" charset="0"/>
            </a:rPr>
            <a:t>5 319 PLN </a:t>
          </a:r>
          <a:r>
            <a:rPr lang="pl-PL" b="0" dirty="0">
              <a:latin typeface="Open Sans" panose="020B0606030504020204" pitchFamily="34" charset="0"/>
              <a:ea typeface="Open Sans" panose="020B0606030504020204" pitchFamily="34" charset="0"/>
              <a:cs typeface="Open Sans" panose="020B0606030504020204" pitchFamily="34" charset="0"/>
            </a:rPr>
            <a:t>za 1 spotkanie konsultacyjne</a:t>
          </a:r>
          <a:endParaRPr lang="pl-PL" b="1" dirty="0">
            <a:latin typeface="Open Sans" panose="020B0606030504020204" pitchFamily="34" charset="0"/>
            <a:ea typeface="Open Sans" panose="020B0606030504020204" pitchFamily="34" charset="0"/>
            <a:cs typeface="Open Sans" panose="020B0606030504020204" pitchFamily="34" charset="0"/>
          </a:endParaRPr>
        </a:p>
      </dgm:t>
    </dgm:pt>
    <dgm:pt modelId="{58EF0A48-15B9-492B-B23F-0336294E5BD1}" type="parTrans" cxnId="{E7C7E472-6BB3-43CD-A712-B2BC3BB65D2B}">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1C1C7F7B-56AA-4268-B98E-BA85F02310BA}" type="sibTrans" cxnId="{E7C7E472-6BB3-43CD-A712-B2BC3BB65D2B}">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C70BE29E-2C6B-4ADF-BD39-95CA83808216}">
      <dgm:prSet phldrT="[Tekst]"/>
      <dgm:spPr/>
      <dgm:t>
        <a:bodyPr/>
        <a:lstStyle/>
        <a:p>
          <a:r>
            <a:rPr lang="pl-PL" b="1" dirty="0">
              <a:latin typeface="Open Sans" panose="020B0606030504020204" pitchFamily="34" charset="0"/>
              <a:ea typeface="Open Sans" panose="020B0606030504020204" pitchFamily="34" charset="0"/>
              <a:cs typeface="Open Sans" panose="020B0606030504020204" pitchFamily="34" charset="0"/>
            </a:rPr>
            <a:t>539 PLN </a:t>
          </a:r>
          <a:r>
            <a:rPr lang="pl-PL" b="0" dirty="0">
              <a:latin typeface="Open Sans" panose="020B0606030504020204" pitchFamily="34" charset="0"/>
              <a:ea typeface="Open Sans" panose="020B0606030504020204" pitchFamily="34" charset="0"/>
              <a:cs typeface="Open Sans" panose="020B0606030504020204" pitchFamily="34" charset="0"/>
            </a:rPr>
            <a:t>za 1 godzinę zegarową</a:t>
          </a:r>
        </a:p>
      </dgm:t>
    </dgm:pt>
    <dgm:pt modelId="{0EB96E31-6ECD-4318-8527-1EA5968AE3A6}" type="parTrans" cxnId="{575371DC-74FD-4D4B-AE45-4FD86CBC4F28}">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14ABDC45-56F6-4313-A376-6973D22E621A}" type="sibTrans" cxnId="{575371DC-74FD-4D4B-AE45-4FD86CBC4F28}">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2C2827CE-6E59-44BE-8B4A-35EC481A06D1}">
      <dgm:prSet custT="1"/>
      <dgm:spPr/>
      <dgm:t>
        <a:bodyPr/>
        <a:lstStyle/>
        <a:p>
          <a:r>
            <a:rPr lang="pl-PL" sz="2000" dirty="0">
              <a:latin typeface="Open Sans" panose="020B0606030504020204" pitchFamily="34" charset="0"/>
              <a:ea typeface="Open Sans" panose="020B0606030504020204" pitchFamily="34" charset="0"/>
              <a:cs typeface="Open Sans" panose="020B0606030504020204" pitchFamily="34" charset="0"/>
            </a:rPr>
            <a:t>Stawka jednostkowa na podnoszenie przez partnerów KM kompetencji związanych z ich uczestnictwem w KM</a:t>
          </a:r>
        </a:p>
      </dgm:t>
    </dgm:pt>
    <dgm:pt modelId="{5801DBC2-B04F-4230-BE98-E00C27BFA39E}" type="parTrans" cxnId="{67074409-33D1-44C1-B6F2-0738466D235B}">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6AAC5B92-9973-409B-B824-958328CBB49C}" type="sibTrans" cxnId="{67074409-33D1-44C1-B6F2-0738466D235B}">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51BD20AE-84FC-4337-A1CB-62A8FD5316E4}">
      <dgm:prSet custT="1"/>
      <dgm:spPr/>
      <dgm:t>
        <a:bodyPr/>
        <a:lstStyle/>
        <a:p>
          <a:r>
            <a:rPr lang="pl-PL" sz="2000" dirty="0">
              <a:latin typeface="Open Sans" panose="020B0606030504020204" pitchFamily="34" charset="0"/>
              <a:ea typeface="Open Sans" panose="020B0606030504020204" pitchFamily="34" charset="0"/>
              <a:cs typeface="Open Sans" panose="020B0606030504020204" pitchFamily="34" charset="0"/>
            </a:rPr>
            <a:t>Stawka jednostkowa na przygotowanie do posiedzeń KM </a:t>
          </a:r>
        </a:p>
      </dgm:t>
    </dgm:pt>
    <dgm:pt modelId="{50E58692-2A15-4905-9DC7-8B28310FCB1D}" type="parTrans" cxnId="{DE1185B5-A84D-48C9-B138-4C7B24F02AD4}">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021B85BC-ECD1-4560-A0A2-E8FFF3C97503}" type="sibTrans" cxnId="{DE1185B5-A84D-48C9-B138-4C7B24F02AD4}">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BC8961F8-37E0-4713-B5B6-0CE402AC2724}">
      <dgm:prSet/>
      <dgm:spPr/>
      <dgm:t>
        <a:bodyPr/>
        <a:lstStyle/>
        <a:p>
          <a:r>
            <a:rPr lang="pl-PL" dirty="0">
              <a:latin typeface="Open Sans" panose="020B0606030504020204" pitchFamily="34" charset="0"/>
              <a:ea typeface="Open Sans" panose="020B0606030504020204" pitchFamily="34" charset="0"/>
              <a:cs typeface="Open Sans" panose="020B0606030504020204" pitchFamily="34" charset="0"/>
            </a:rPr>
            <a:t>Stawka jednostkowa na zewnętrzne wsparcie doradcze dla partnera KM</a:t>
          </a:r>
        </a:p>
      </dgm:t>
    </dgm:pt>
    <dgm:pt modelId="{A543AB82-8913-4EF5-AABB-40315453FEB1}" type="parTrans" cxnId="{0A356B29-1E46-4EF7-ACE1-678680756076}">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599CD21F-411F-47FF-8FA9-7FDB5E34F499}" type="sibTrans" cxnId="{0A356B29-1E46-4EF7-ACE1-678680756076}">
      <dgm:prSet/>
      <dgm:spPr/>
      <dgm:t>
        <a:bodyPr/>
        <a:lstStyle/>
        <a:p>
          <a:endParaRPr lang="pl-PL">
            <a:latin typeface="Open Sans" panose="020B0606030504020204" pitchFamily="34" charset="0"/>
            <a:ea typeface="Open Sans" panose="020B0606030504020204" pitchFamily="34" charset="0"/>
            <a:cs typeface="Open Sans" panose="020B0606030504020204" pitchFamily="34" charset="0"/>
          </a:endParaRPr>
        </a:p>
      </dgm:t>
    </dgm:pt>
    <dgm:pt modelId="{56AC8967-ACDA-4B2C-9763-1D314FCE42EC}" type="pres">
      <dgm:prSet presAssocID="{7E071026-7A15-4C2B-A578-0921B21E684E}" presName="linear" presStyleCnt="0">
        <dgm:presLayoutVars>
          <dgm:dir/>
          <dgm:animLvl val="lvl"/>
          <dgm:resizeHandles val="exact"/>
        </dgm:presLayoutVars>
      </dgm:prSet>
      <dgm:spPr/>
    </dgm:pt>
    <dgm:pt modelId="{85DB8C65-67C7-4134-BDA9-C22E017244DF}" type="pres">
      <dgm:prSet presAssocID="{B45CD70A-E8E5-4305-9715-1E50DF978E3A}" presName="parentLin" presStyleCnt="0"/>
      <dgm:spPr/>
    </dgm:pt>
    <dgm:pt modelId="{12F1BF81-5CC1-4DBC-9525-8CFE49A51165}" type="pres">
      <dgm:prSet presAssocID="{B45CD70A-E8E5-4305-9715-1E50DF978E3A}" presName="parentLeftMargin" presStyleLbl="node1" presStyleIdx="0" presStyleCnt="3"/>
      <dgm:spPr/>
    </dgm:pt>
    <dgm:pt modelId="{3C20AFDB-5809-4123-9048-7ACF230E83E1}" type="pres">
      <dgm:prSet presAssocID="{B45CD70A-E8E5-4305-9715-1E50DF978E3A}" presName="parentText" presStyleLbl="node1" presStyleIdx="0" presStyleCnt="3">
        <dgm:presLayoutVars>
          <dgm:chMax val="0"/>
          <dgm:bulletEnabled val="1"/>
        </dgm:presLayoutVars>
      </dgm:prSet>
      <dgm:spPr/>
    </dgm:pt>
    <dgm:pt modelId="{E3A0AC4E-CD25-4815-9697-98A97A2E5753}" type="pres">
      <dgm:prSet presAssocID="{B45CD70A-E8E5-4305-9715-1E50DF978E3A}" presName="negativeSpace" presStyleCnt="0"/>
      <dgm:spPr/>
    </dgm:pt>
    <dgm:pt modelId="{8937FFA4-BC93-4067-B69E-4F5B21B812BD}" type="pres">
      <dgm:prSet presAssocID="{B45CD70A-E8E5-4305-9715-1E50DF978E3A}" presName="childText" presStyleLbl="conFgAcc1" presStyleIdx="0" presStyleCnt="3">
        <dgm:presLayoutVars>
          <dgm:bulletEnabled val="1"/>
        </dgm:presLayoutVars>
      </dgm:prSet>
      <dgm:spPr/>
    </dgm:pt>
    <dgm:pt modelId="{678FAE7A-E03B-498F-A47D-F7857FC57240}" type="pres">
      <dgm:prSet presAssocID="{3DBB9C61-3660-4D44-847E-E7386B61B2A4}" presName="spaceBetweenRectangles" presStyleCnt="0"/>
      <dgm:spPr/>
    </dgm:pt>
    <dgm:pt modelId="{28754ACD-CE9A-49A6-8476-D30262030B73}" type="pres">
      <dgm:prSet presAssocID="{937943AC-F74C-49E7-9689-1877640B350F}" presName="parentLin" presStyleCnt="0"/>
      <dgm:spPr/>
    </dgm:pt>
    <dgm:pt modelId="{4E6DE49F-6B65-4676-AAF3-FEFA6BB43E88}" type="pres">
      <dgm:prSet presAssocID="{937943AC-F74C-49E7-9689-1877640B350F}" presName="parentLeftMargin" presStyleLbl="node1" presStyleIdx="0" presStyleCnt="3"/>
      <dgm:spPr/>
    </dgm:pt>
    <dgm:pt modelId="{7812D657-54EF-4CAF-A89E-DF3455758EC8}" type="pres">
      <dgm:prSet presAssocID="{937943AC-F74C-49E7-9689-1877640B350F}" presName="parentText" presStyleLbl="node1" presStyleIdx="1" presStyleCnt="3">
        <dgm:presLayoutVars>
          <dgm:chMax val="0"/>
          <dgm:bulletEnabled val="1"/>
        </dgm:presLayoutVars>
      </dgm:prSet>
      <dgm:spPr/>
    </dgm:pt>
    <dgm:pt modelId="{94FA8EAC-FF9C-4805-A47C-230945ADE113}" type="pres">
      <dgm:prSet presAssocID="{937943AC-F74C-49E7-9689-1877640B350F}" presName="negativeSpace" presStyleCnt="0"/>
      <dgm:spPr/>
    </dgm:pt>
    <dgm:pt modelId="{D2342BA9-0FE9-4D5A-B28F-5A15672874A3}" type="pres">
      <dgm:prSet presAssocID="{937943AC-F74C-49E7-9689-1877640B350F}" presName="childText" presStyleLbl="conFgAcc1" presStyleIdx="1" presStyleCnt="3">
        <dgm:presLayoutVars>
          <dgm:bulletEnabled val="1"/>
        </dgm:presLayoutVars>
      </dgm:prSet>
      <dgm:spPr/>
    </dgm:pt>
    <dgm:pt modelId="{01DC041F-27D3-44AB-B52F-B2278ED8A54E}" type="pres">
      <dgm:prSet presAssocID="{1C1C7F7B-56AA-4268-B98E-BA85F02310BA}" presName="spaceBetweenRectangles" presStyleCnt="0"/>
      <dgm:spPr/>
    </dgm:pt>
    <dgm:pt modelId="{6D2DAAD8-4E24-44F1-B43C-D4A577F18728}" type="pres">
      <dgm:prSet presAssocID="{C70BE29E-2C6B-4ADF-BD39-95CA83808216}" presName="parentLin" presStyleCnt="0"/>
      <dgm:spPr/>
    </dgm:pt>
    <dgm:pt modelId="{761B802D-CD86-47BA-8E42-4BD0B2BC4ECD}" type="pres">
      <dgm:prSet presAssocID="{C70BE29E-2C6B-4ADF-BD39-95CA83808216}" presName="parentLeftMargin" presStyleLbl="node1" presStyleIdx="1" presStyleCnt="3"/>
      <dgm:spPr/>
    </dgm:pt>
    <dgm:pt modelId="{C3725C3E-E405-4B53-B3F0-D4FBCBA207BB}" type="pres">
      <dgm:prSet presAssocID="{C70BE29E-2C6B-4ADF-BD39-95CA83808216}" presName="parentText" presStyleLbl="node1" presStyleIdx="2" presStyleCnt="3">
        <dgm:presLayoutVars>
          <dgm:chMax val="0"/>
          <dgm:bulletEnabled val="1"/>
        </dgm:presLayoutVars>
      </dgm:prSet>
      <dgm:spPr/>
    </dgm:pt>
    <dgm:pt modelId="{A38718BB-54C7-4CDD-8498-3E212E9F8EF5}" type="pres">
      <dgm:prSet presAssocID="{C70BE29E-2C6B-4ADF-BD39-95CA83808216}" presName="negativeSpace" presStyleCnt="0"/>
      <dgm:spPr/>
    </dgm:pt>
    <dgm:pt modelId="{3367547A-A29C-46B7-AA0E-AE9A1263BEE4}" type="pres">
      <dgm:prSet presAssocID="{C70BE29E-2C6B-4ADF-BD39-95CA83808216}" presName="childText" presStyleLbl="conFgAcc1" presStyleIdx="2" presStyleCnt="3">
        <dgm:presLayoutVars>
          <dgm:bulletEnabled val="1"/>
        </dgm:presLayoutVars>
      </dgm:prSet>
      <dgm:spPr/>
    </dgm:pt>
  </dgm:ptLst>
  <dgm:cxnLst>
    <dgm:cxn modelId="{B9576E03-9048-4150-97F8-C1942A3A4F33}" type="presOf" srcId="{C70BE29E-2C6B-4ADF-BD39-95CA83808216}" destId="{761B802D-CD86-47BA-8E42-4BD0B2BC4ECD}" srcOrd="0" destOrd="0" presId="urn:microsoft.com/office/officeart/2005/8/layout/list1"/>
    <dgm:cxn modelId="{61415B07-2C46-488D-8B5C-CB1654A979D4}" type="presOf" srcId="{C70BE29E-2C6B-4ADF-BD39-95CA83808216}" destId="{C3725C3E-E405-4B53-B3F0-D4FBCBA207BB}" srcOrd="1" destOrd="0" presId="urn:microsoft.com/office/officeart/2005/8/layout/list1"/>
    <dgm:cxn modelId="{67074409-33D1-44C1-B6F2-0738466D235B}" srcId="{B45CD70A-E8E5-4305-9715-1E50DF978E3A}" destId="{2C2827CE-6E59-44BE-8B4A-35EC481A06D1}" srcOrd="0" destOrd="0" parTransId="{5801DBC2-B04F-4230-BE98-E00C27BFA39E}" sibTransId="{6AAC5B92-9973-409B-B824-958328CBB49C}"/>
    <dgm:cxn modelId="{08A3430D-F803-44DA-A6CC-6B34EF3B07EB}" type="presOf" srcId="{51BD20AE-84FC-4337-A1CB-62A8FD5316E4}" destId="{D2342BA9-0FE9-4D5A-B28F-5A15672874A3}" srcOrd="0" destOrd="0" presId="urn:microsoft.com/office/officeart/2005/8/layout/list1"/>
    <dgm:cxn modelId="{0A356B29-1E46-4EF7-ACE1-678680756076}" srcId="{C70BE29E-2C6B-4ADF-BD39-95CA83808216}" destId="{BC8961F8-37E0-4713-B5B6-0CE402AC2724}" srcOrd="0" destOrd="0" parTransId="{A543AB82-8913-4EF5-AABB-40315453FEB1}" sibTransId="{599CD21F-411F-47FF-8FA9-7FDB5E34F499}"/>
    <dgm:cxn modelId="{FEC81532-516F-48A8-BAC3-1A3D1E7DD8A8}" type="presOf" srcId="{B45CD70A-E8E5-4305-9715-1E50DF978E3A}" destId="{3C20AFDB-5809-4123-9048-7ACF230E83E1}" srcOrd="1" destOrd="0" presId="urn:microsoft.com/office/officeart/2005/8/layout/list1"/>
    <dgm:cxn modelId="{FE189D5F-7EDE-4B3F-B111-B121A3598C34}" type="presOf" srcId="{937943AC-F74C-49E7-9689-1877640B350F}" destId="{7812D657-54EF-4CAF-A89E-DF3455758EC8}" srcOrd="1" destOrd="0" presId="urn:microsoft.com/office/officeart/2005/8/layout/list1"/>
    <dgm:cxn modelId="{60CD4960-FF80-4415-AE93-607DBB0FF76B}" srcId="{7E071026-7A15-4C2B-A578-0921B21E684E}" destId="{B45CD70A-E8E5-4305-9715-1E50DF978E3A}" srcOrd="0" destOrd="0" parTransId="{1B77F244-F6CC-4C13-A9D5-0171356A61EC}" sibTransId="{3DBB9C61-3660-4D44-847E-E7386B61B2A4}"/>
    <dgm:cxn modelId="{7FEC5863-974B-4172-A353-8720C7F3FCDF}" type="presOf" srcId="{2C2827CE-6E59-44BE-8B4A-35EC481A06D1}" destId="{8937FFA4-BC93-4067-B69E-4F5B21B812BD}" srcOrd="0" destOrd="0" presId="urn:microsoft.com/office/officeart/2005/8/layout/list1"/>
    <dgm:cxn modelId="{E7C7E472-6BB3-43CD-A712-B2BC3BB65D2B}" srcId="{7E071026-7A15-4C2B-A578-0921B21E684E}" destId="{937943AC-F74C-49E7-9689-1877640B350F}" srcOrd="1" destOrd="0" parTransId="{58EF0A48-15B9-492B-B23F-0336294E5BD1}" sibTransId="{1C1C7F7B-56AA-4268-B98E-BA85F02310BA}"/>
    <dgm:cxn modelId="{F1369859-27ED-4EF7-831F-6860D30C76B7}" type="presOf" srcId="{BC8961F8-37E0-4713-B5B6-0CE402AC2724}" destId="{3367547A-A29C-46B7-AA0E-AE9A1263BEE4}" srcOrd="0" destOrd="0" presId="urn:microsoft.com/office/officeart/2005/8/layout/list1"/>
    <dgm:cxn modelId="{DE1185B5-A84D-48C9-B138-4C7B24F02AD4}" srcId="{937943AC-F74C-49E7-9689-1877640B350F}" destId="{51BD20AE-84FC-4337-A1CB-62A8FD5316E4}" srcOrd="0" destOrd="0" parTransId="{50E58692-2A15-4905-9DC7-8B28310FCB1D}" sibTransId="{021B85BC-ECD1-4560-A0A2-E8FFF3C97503}"/>
    <dgm:cxn modelId="{944C92BF-A752-44CF-880C-A2D697B9245F}" type="presOf" srcId="{937943AC-F74C-49E7-9689-1877640B350F}" destId="{4E6DE49F-6B65-4676-AAF3-FEFA6BB43E88}" srcOrd="0" destOrd="0" presId="urn:microsoft.com/office/officeart/2005/8/layout/list1"/>
    <dgm:cxn modelId="{4B1453CE-89B5-4387-98D5-65958C0436DD}" type="presOf" srcId="{7E071026-7A15-4C2B-A578-0921B21E684E}" destId="{56AC8967-ACDA-4B2C-9763-1D314FCE42EC}" srcOrd="0" destOrd="0" presId="urn:microsoft.com/office/officeart/2005/8/layout/list1"/>
    <dgm:cxn modelId="{575371DC-74FD-4D4B-AE45-4FD86CBC4F28}" srcId="{7E071026-7A15-4C2B-A578-0921B21E684E}" destId="{C70BE29E-2C6B-4ADF-BD39-95CA83808216}" srcOrd="2" destOrd="0" parTransId="{0EB96E31-6ECD-4318-8527-1EA5968AE3A6}" sibTransId="{14ABDC45-56F6-4313-A376-6973D22E621A}"/>
    <dgm:cxn modelId="{F00D50F8-C0E9-443E-8013-23BF7F61E5B4}" type="presOf" srcId="{B45CD70A-E8E5-4305-9715-1E50DF978E3A}" destId="{12F1BF81-5CC1-4DBC-9525-8CFE49A51165}" srcOrd="0" destOrd="0" presId="urn:microsoft.com/office/officeart/2005/8/layout/list1"/>
    <dgm:cxn modelId="{0209BCF0-E3F0-4434-8F3E-8BB9544C4D84}" type="presParOf" srcId="{56AC8967-ACDA-4B2C-9763-1D314FCE42EC}" destId="{85DB8C65-67C7-4134-BDA9-C22E017244DF}" srcOrd="0" destOrd="0" presId="urn:microsoft.com/office/officeart/2005/8/layout/list1"/>
    <dgm:cxn modelId="{C582257F-AE86-47BD-B29E-FEC5890BA60C}" type="presParOf" srcId="{85DB8C65-67C7-4134-BDA9-C22E017244DF}" destId="{12F1BF81-5CC1-4DBC-9525-8CFE49A51165}" srcOrd="0" destOrd="0" presId="urn:microsoft.com/office/officeart/2005/8/layout/list1"/>
    <dgm:cxn modelId="{B4D860C9-7781-429B-9895-9C5AB894C183}" type="presParOf" srcId="{85DB8C65-67C7-4134-BDA9-C22E017244DF}" destId="{3C20AFDB-5809-4123-9048-7ACF230E83E1}" srcOrd="1" destOrd="0" presId="urn:microsoft.com/office/officeart/2005/8/layout/list1"/>
    <dgm:cxn modelId="{3F59CBC6-1986-42F3-B5DF-761B82D74242}" type="presParOf" srcId="{56AC8967-ACDA-4B2C-9763-1D314FCE42EC}" destId="{E3A0AC4E-CD25-4815-9697-98A97A2E5753}" srcOrd="1" destOrd="0" presId="urn:microsoft.com/office/officeart/2005/8/layout/list1"/>
    <dgm:cxn modelId="{A58FD162-E800-4B14-94DA-17A505702FA8}" type="presParOf" srcId="{56AC8967-ACDA-4B2C-9763-1D314FCE42EC}" destId="{8937FFA4-BC93-4067-B69E-4F5B21B812BD}" srcOrd="2" destOrd="0" presId="urn:microsoft.com/office/officeart/2005/8/layout/list1"/>
    <dgm:cxn modelId="{E97BB8DC-28F3-476A-B8DE-F6C51D870CD2}" type="presParOf" srcId="{56AC8967-ACDA-4B2C-9763-1D314FCE42EC}" destId="{678FAE7A-E03B-498F-A47D-F7857FC57240}" srcOrd="3" destOrd="0" presId="urn:microsoft.com/office/officeart/2005/8/layout/list1"/>
    <dgm:cxn modelId="{77E76B78-D44C-4A61-8B9F-65246BDD52CF}" type="presParOf" srcId="{56AC8967-ACDA-4B2C-9763-1D314FCE42EC}" destId="{28754ACD-CE9A-49A6-8476-D30262030B73}" srcOrd="4" destOrd="0" presId="urn:microsoft.com/office/officeart/2005/8/layout/list1"/>
    <dgm:cxn modelId="{5659C2D3-5710-4F74-9FAC-D48FDF7E58B1}" type="presParOf" srcId="{28754ACD-CE9A-49A6-8476-D30262030B73}" destId="{4E6DE49F-6B65-4676-AAF3-FEFA6BB43E88}" srcOrd="0" destOrd="0" presId="urn:microsoft.com/office/officeart/2005/8/layout/list1"/>
    <dgm:cxn modelId="{D27E3DE8-1218-4D83-AA46-F605CAF40C4B}" type="presParOf" srcId="{28754ACD-CE9A-49A6-8476-D30262030B73}" destId="{7812D657-54EF-4CAF-A89E-DF3455758EC8}" srcOrd="1" destOrd="0" presId="urn:microsoft.com/office/officeart/2005/8/layout/list1"/>
    <dgm:cxn modelId="{491024F2-61D3-4A42-B799-A95FBB8A6655}" type="presParOf" srcId="{56AC8967-ACDA-4B2C-9763-1D314FCE42EC}" destId="{94FA8EAC-FF9C-4805-A47C-230945ADE113}" srcOrd="5" destOrd="0" presId="urn:microsoft.com/office/officeart/2005/8/layout/list1"/>
    <dgm:cxn modelId="{82392C26-5477-4FC3-B51D-7BD24C1557DB}" type="presParOf" srcId="{56AC8967-ACDA-4B2C-9763-1D314FCE42EC}" destId="{D2342BA9-0FE9-4D5A-B28F-5A15672874A3}" srcOrd="6" destOrd="0" presId="urn:microsoft.com/office/officeart/2005/8/layout/list1"/>
    <dgm:cxn modelId="{BF329B53-EA0F-439B-A59E-B6099219C3AA}" type="presParOf" srcId="{56AC8967-ACDA-4B2C-9763-1D314FCE42EC}" destId="{01DC041F-27D3-44AB-B52F-B2278ED8A54E}" srcOrd="7" destOrd="0" presId="urn:microsoft.com/office/officeart/2005/8/layout/list1"/>
    <dgm:cxn modelId="{9CDE33CA-6DBD-45AC-80EB-30FCB9F5C61E}" type="presParOf" srcId="{56AC8967-ACDA-4B2C-9763-1D314FCE42EC}" destId="{6D2DAAD8-4E24-44F1-B43C-D4A577F18728}" srcOrd="8" destOrd="0" presId="urn:microsoft.com/office/officeart/2005/8/layout/list1"/>
    <dgm:cxn modelId="{3D7E5D71-B119-47CF-8FFA-5AC19DB8B6A0}" type="presParOf" srcId="{6D2DAAD8-4E24-44F1-B43C-D4A577F18728}" destId="{761B802D-CD86-47BA-8E42-4BD0B2BC4ECD}" srcOrd="0" destOrd="0" presId="urn:microsoft.com/office/officeart/2005/8/layout/list1"/>
    <dgm:cxn modelId="{0218BA43-7C6C-4DB5-BF7A-B0C2E6255A68}" type="presParOf" srcId="{6D2DAAD8-4E24-44F1-B43C-D4A577F18728}" destId="{C3725C3E-E405-4B53-B3F0-D4FBCBA207BB}" srcOrd="1" destOrd="0" presId="urn:microsoft.com/office/officeart/2005/8/layout/list1"/>
    <dgm:cxn modelId="{4FFB5932-548C-4C4A-A611-BE544D1D6934}" type="presParOf" srcId="{56AC8967-ACDA-4B2C-9763-1D314FCE42EC}" destId="{A38718BB-54C7-4CDD-8498-3E212E9F8EF5}" srcOrd="9" destOrd="0" presId="urn:microsoft.com/office/officeart/2005/8/layout/list1"/>
    <dgm:cxn modelId="{B8740C37-4014-4593-94B5-A9FFACCF993B}" type="presParOf" srcId="{56AC8967-ACDA-4B2C-9763-1D314FCE42EC}" destId="{3367547A-A29C-46B7-AA0E-AE9A1263BEE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2720B-BB87-4319-B7EC-8B89A0A098F6}">
      <dsp:nvSpPr>
        <dsp:cNvPr id="0" name=""/>
        <dsp:cNvSpPr/>
      </dsp:nvSpPr>
      <dsp:spPr>
        <a:xfrm>
          <a:off x="0" y="1425575"/>
          <a:ext cx="10441159" cy="19007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D7CF3F-18F5-461F-9BB0-B5E278C12DEA}">
      <dsp:nvSpPr>
        <dsp:cNvPr id="0" name=""/>
        <dsp:cNvSpPr/>
      </dsp:nvSpPr>
      <dsp:spPr>
        <a:xfrm>
          <a:off x="2239" y="0"/>
          <a:ext cx="3191346" cy="1900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pl-PL" sz="2000" kern="1200" dirty="0">
              <a:latin typeface="Open Sans" panose="020B0606030504020204" pitchFamily="34" charset="0"/>
              <a:ea typeface="Open Sans" panose="020B0606030504020204" pitchFamily="34" charset="0"/>
              <a:cs typeface="Open Sans" panose="020B0606030504020204" pitchFamily="34" charset="0"/>
            </a:rPr>
            <a:t>Pozyskanie danych źródłowych z BUR </a:t>
          </a:r>
        </a:p>
        <a:p>
          <a:pPr marL="0" lvl="0" indent="0" algn="ctr" defTabSz="889000">
            <a:lnSpc>
              <a:spcPct val="90000"/>
            </a:lnSpc>
            <a:spcBef>
              <a:spcPct val="0"/>
            </a:spcBef>
            <a:spcAft>
              <a:spcPct val="35000"/>
            </a:spcAft>
            <a:buNone/>
          </a:pPr>
          <a:r>
            <a:rPr lang="pl-PL" sz="2000" kern="1200" dirty="0">
              <a:latin typeface="Open Sans" panose="020B0606030504020204" pitchFamily="34" charset="0"/>
              <a:ea typeface="Open Sans" panose="020B0606030504020204" pitchFamily="34" charset="0"/>
              <a:cs typeface="Open Sans" panose="020B0606030504020204" pitchFamily="34" charset="0"/>
            </a:rPr>
            <a:t>19 luty</a:t>
          </a:r>
        </a:p>
      </dsp:txBody>
      <dsp:txXfrm>
        <a:off x="2239" y="0"/>
        <a:ext cx="3191346" cy="1900766"/>
      </dsp:txXfrm>
    </dsp:sp>
    <dsp:sp modelId="{F02FDF1C-9FFA-404D-92FD-C78814F83FAC}">
      <dsp:nvSpPr>
        <dsp:cNvPr id="0" name=""/>
        <dsp:cNvSpPr/>
      </dsp:nvSpPr>
      <dsp:spPr>
        <a:xfrm>
          <a:off x="1360316" y="2138362"/>
          <a:ext cx="475191" cy="475191"/>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6107C-D3BE-4C9F-8A0A-0808611DD6EB}">
      <dsp:nvSpPr>
        <dsp:cNvPr id="0" name=""/>
        <dsp:cNvSpPr/>
      </dsp:nvSpPr>
      <dsp:spPr>
        <a:xfrm>
          <a:off x="3236888" y="2851150"/>
          <a:ext cx="2532586" cy="1900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pl-PL" sz="2000" kern="1200" dirty="0">
              <a:solidFill>
                <a:srgbClr val="000000">
                  <a:hueOff val="0"/>
                  <a:satOff val="0"/>
                  <a:lumOff val="0"/>
                  <a:alphaOff val="0"/>
                </a:srgbClr>
              </a:solidFill>
              <a:latin typeface="Open Sans" panose="020B0606030504020204" pitchFamily="34" charset="0"/>
              <a:ea typeface="Open Sans" panose="020B0606030504020204" pitchFamily="34" charset="0"/>
              <a:cs typeface="Open Sans" panose="020B0606030504020204" pitchFamily="34" charset="0"/>
            </a:rPr>
            <a:t>3  – </a:t>
          </a:r>
          <a:r>
            <a:rPr lang="pl-PL" sz="2000" kern="1200">
              <a:solidFill>
                <a:srgbClr val="000000">
                  <a:hueOff val="0"/>
                  <a:satOff val="0"/>
                  <a:lumOff val="0"/>
                  <a:alphaOff val="0"/>
                </a:srgbClr>
              </a:solidFill>
              <a:latin typeface="Open Sans" panose="020B0606030504020204" pitchFamily="34" charset="0"/>
              <a:ea typeface="Open Sans" panose="020B0606030504020204" pitchFamily="34" charset="0"/>
              <a:cs typeface="Open Sans" panose="020B0606030504020204" pitchFamily="34" charset="0"/>
            </a:rPr>
            <a:t>17 kwietnia</a:t>
          </a:r>
        </a:p>
        <a:p>
          <a:pPr marL="0" lvl="0" indent="0" algn="ctr" defTabSz="889000">
            <a:lnSpc>
              <a:spcPct val="90000"/>
            </a:lnSpc>
            <a:spcBef>
              <a:spcPct val="0"/>
            </a:spcBef>
            <a:spcAft>
              <a:spcPct val="35000"/>
            </a:spcAft>
            <a:buNone/>
          </a:pPr>
          <a:r>
            <a:rPr lang="pl-PL" sz="2000" kern="1200">
              <a:latin typeface="Open Sans" panose="020B0606030504020204" pitchFamily="34" charset="0"/>
              <a:ea typeface="Open Sans" panose="020B0606030504020204" pitchFamily="34" charset="0"/>
              <a:cs typeface="Open Sans" panose="020B0606030504020204" pitchFamily="34" charset="0"/>
            </a:rPr>
            <a:t> </a:t>
          </a:r>
          <a:r>
            <a:rPr lang="pl-PL" sz="2000" kern="1200" dirty="0">
              <a:latin typeface="Open Sans" panose="020B0606030504020204" pitchFamily="34" charset="0"/>
              <a:ea typeface="Open Sans" panose="020B0606030504020204" pitchFamily="34" charset="0"/>
              <a:cs typeface="Open Sans" panose="020B0606030504020204" pitchFamily="34" charset="0"/>
            </a:rPr>
            <a:t>Konsultacje z partnerami w KM</a:t>
          </a:r>
        </a:p>
      </dsp:txBody>
      <dsp:txXfrm>
        <a:off x="3236888" y="2851150"/>
        <a:ext cx="2532586" cy="1900766"/>
      </dsp:txXfrm>
    </dsp:sp>
    <dsp:sp modelId="{32298D77-B640-40B6-A70F-1429EC290D4F}">
      <dsp:nvSpPr>
        <dsp:cNvPr id="0" name=""/>
        <dsp:cNvSpPr/>
      </dsp:nvSpPr>
      <dsp:spPr>
        <a:xfrm>
          <a:off x="4265585" y="2138362"/>
          <a:ext cx="475191" cy="475191"/>
        </a:xfrm>
        <a:prstGeom prst="ellipse">
          <a:avLst/>
        </a:prstGeom>
        <a:solidFill>
          <a:schemeClr val="accent1">
            <a:shade val="80000"/>
            <a:hueOff val="247768"/>
            <a:satOff val="-25000"/>
            <a:lumOff val="132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6F4ECD-26F1-4F62-8A24-EC1AE3F7E736}">
      <dsp:nvSpPr>
        <dsp:cNvPr id="0" name=""/>
        <dsp:cNvSpPr/>
      </dsp:nvSpPr>
      <dsp:spPr>
        <a:xfrm>
          <a:off x="5810378" y="953391"/>
          <a:ext cx="2672662" cy="821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pl-PL" sz="2000" kern="1200" dirty="0">
              <a:latin typeface="Open Sans" panose="020B0606030504020204" pitchFamily="34" charset="0"/>
              <a:ea typeface="Open Sans" panose="020B0606030504020204" pitchFamily="34" charset="0"/>
              <a:cs typeface="Open Sans" panose="020B0606030504020204" pitchFamily="34" charset="0"/>
            </a:rPr>
            <a:t>Konsultacja z IK UP</a:t>
          </a:r>
        </a:p>
        <a:p>
          <a:pPr marL="0" lvl="0" indent="0" algn="ctr" defTabSz="889000">
            <a:lnSpc>
              <a:spcPct val="90000"/>
            </a:lnSpc>
            <a:spcBef>
              <a:spcPct val="0"/>
            </a:spcBef>
            <a:spcAft>
              <a:spcPct val="35000"/>
            </a:spcAft>
            <a:buNone/>
          </a:pPr>
          <a:r>
            <a:rPr lang="pl-PL" sz="2000" kern="1200" dirty="0">
              <a:latin typeface="Open Sans" panose="020B0606030504020204" pitchFamily="34" charset="0"/>
              <a:ea typeface="Open Sans" panose="020B0606030504020204" pitchFamily="34" charset="0"/>
              <a:cs typeface="Open Sans" panose="020B0606030504020204" pitchFamily="34" charset="0"/>
            </a:rPr>
            <a:t>18 kwietnia – 7 maj </a:t>
          </a:r>
        </a:p>
      </dsp:txBody>
      <dsp:txXfrm>
        <a:off x="5810378" y="953391"/>
        <a:ext cx="2672662" cy="821036"/>
      </dsp:txXfrm>
    </dsp:sp>
    <dsp:sp modelId="{D3595DA4-BDD0-40D7-9340-E13B4450F510}">
      <dsp:nvSpPr>
        <dsp:cNvPr id="0" name=""/>
        <dsp:cNvSpPr/>
      </dsp:nvSpPr>
      <dsp:spPr>
        <a:xfrm>
          <a:off x="6611572" y="2160040"/>
          <a:ext cx="475191" cy="475191"/>
        </a:xfrm>
        <a:prstGeom prst="ellipse">
          <a:avLst/>
        </a:prstGeom>
        <a:solidFill>
          <a:schemeClr val="accent1">
            <a:shade val="80000"/>
            <a:hueOff val="495536"/>
            <a:satOff val="-50001"/>
            <a:lumOff val="264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92E679-7CAA-4F15-8045-E1AB65059BBA}">
      <dsp:nvSpPr>
        <dsp:cNvPr id="0" name=""/>
        <dsp:cNvSpPr/>
      </dsp:nvSpPr>
      <dsp:spPr>
        <a:xfrm>
          <a:off x="8528743" y="2851150"/>
          <a:ext cx="866060" cy="1900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8056" tIns="448056" rIns="448056" bIns="448056" numCol="1" spcCol="1270" anchor="t" anchorCtr="0">
          <a:noAutofit/>
        </a:bodyPr>
        <a:lstStyle/>
        <a:p>
          <a:pPr marL="0" lvl="0" indent="0" algn="ctr" defTabSz="2800350">
            <a:lnSpc>
              <a:spcPct val="90000"/>
            </a:lnSpc>
            <a:spcBef>
              <a:spcPct val="0"/>
            </a:spcBef>
            <a:spcAft>
              <a:spcPct val="35000"/>
            </a:spcAft>
            <a:buNone/>
          </a:pPr>
          <a:endParaRPr lang="pl-PL" sz="6300" kern="1200">
            <a:latin typeface="Open Sans" panose="020B0606030504020204" pitchFamily="34" charset="0"/>
            <a:ea typeface="Open Sans" panose="020B0606030504020204" pitchFamily="34" charset="0"/>
            <a:cs typeface="Open Sans" panose="020B0606030504020204" pitchFamily="34" charset="0"/>
          </a:endParaRPr>
        </a:p>
      </dsp:txBody>
      <dsp:txXfrm>
        <a:off x="8528743" y="2851150"/>
        <a:ext cx="866060" cy="1900766"/>
      </dsp:txXfrm>
    </dsp:sp>
    <dsp:sp modelId="{F1935113-FCA4-4CA9-BF46-DE05B3CEFA75}">
      <dsp:nvSpPr>
        <dsp:cNvPr id="0" name=""/>
        <dsp:cNvSpPr/>
      </dsp:nvSpPr>
      <dsp:spPr>
        <a:xfrm>
          <a:off x="8724177" y="2138362"/>
          <a:ext cx="475191" cy="475191"/>
        </a:xfrm>
        <a:prstGeom prst="ellipse">
          <a:avLst/>
        </a:prstGeom>
        <a:solidFill>
          <a:schemeClr val="accent1">
            <a:shade val="80000"/>
            <a:hueOff val="743304"/>
            <a:satOff val="-75001"/>
            <a:lumOff val="396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7FFA4-BC93-4067-B69E-4F5B21B812BD}">
      <dsp:nvSpPr>
        <dsp:cNvPr id="0" name=""/>
        <dsp:cNvSpPr/>
      </dsp:nvSpPr>
      <dsp:spPr>
        <a:xfrm>
          <a:off x="0" y="719463"/>
          <a:ext cx="8640381" cy="1197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70590" tIns="416560" rIns="670590"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latin typeface="Open Sans" panose="020B0606030504020204" pitchFamily="34" charset="0"/>
              <a:ea typeface="Open Sans" panose="020B0606030504020204" pitchFamily="34" charset="0"/>
              <a:cs typeface="Open Sans" panose="020B0606030504020204" pitchFamily="34" charset="0"/>
            </a:rPr>
            <a:t>Stawka jednostkowa na podnoszenie przez partnerów KM kompetencji związanych z ich uczestnictwem w KM</a:t>
          </a:r>
        </a:p>
      </dsp:txBody>
      <dsp:txXfrm>
        <a:off x="0" y="719463"/>
        <a:ext cx="8640381" cy="1197000"/>
      </dsp:txXfrm>
    </dsp:sp>
    <dsp:sp modelId="{3C20AFDB-5809-4123-9048-7ACF230E83E1}">
      <dsp:nvSpPr>
        <dsp:cNvPr id="0" name=""/>
        <dsp:cNvSpPr/>
      </dsp:nvSpPr>
      <dsp:spPr>
        <a:xfrm>
          <a:off x="432019" y="424263"/>
          <a:ext cx="6048266" cy="5904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10" tIns="0" rIns="228610" bIns="0" numCol="1" spcCol="1270" anchor="ctr" anchorCtr="0">
          <a:noAutofit/>
        </a:bodyPr>
        <a:lstStyle/>
        <a:p>
          <a:pPr marL="0" lvl="0" indent="0" algn="l" defTabSz="889000">
            <a:lnSpc>
              <a:spcPct val="90000"/>
            </a:lnSpc>
            <a:spcBef>
              <a:spcPct val="0"/>
            </a:spcBef>
            <a:spcAft>
              <a:spcPct val="35000"/>
            </a:spcAft>
            <a:buNone/>
          </a:pPr>
          <a:r>
            <a:rPr lang="pl-PL" sz="2000" b="1" kern="1200" dirty="0">
              <a:latin typeface="Open Sans" panose="020B0606030504020204" pitchFamily="34" charset="0"/>
              <a:ea typeface="Open Sans" panose="020B0606030504020204" pitchFamily="34" charset="0"/>
              <a:cs typeface="Open Sans" panose="020B0606030504020204" pitchFamily="34" charset="0"/>
            </a:rPr>
            <a:t>4 503 PLN </a:t>
          </a:r>
          <a:r>
            <a:rPr lang="pl-PL" sz="2000" b="0" kern="1200" dirty="0">
              <a:latin typeface="Open Sans" panose="020B0606030504020204" pitchFamily="34" charset="0"/>
              <a:ea typeface="Open Sans" panose="020B0606030504020204" pitchFamily="34" charset="0"/>
              <a:cs typeface="Open Sans" panose="020B0606030504020204" pitchFamily="34" charset="0"/>
            </a:rPr>
            <a:t>za udział w 2 formach edukacyjnych</a:t>
          </a:r>
          <a:r>
            <a:rPr lang="pl-PL" sz="2000" b="1" kern="1200" dirty="0">
              <a:latin typeface="Open Sans" panose="020B0606030504020204" pitchFamily="34" charset="0"/>
              <a:ea typeface="Open Sans" panose="020B0606030504020204" pitchFamily="34" charset="0"/>
              <a:cs typeface="Open Sans" panose="020B0606030504020204" pitchFamily="34" charset="0"/>
            </a:rPr>
            <a:t> </a:t>
          </a:r>
        </a:p>
      </dsp:txBody>
      <dsp:txXfrm>
        <a:off x="460840" y="453084"/>
        <a:ext cx="5990624" cy="532758"/>
      </dsp:txXfrm>
    </dsp:sp>
    <dsp:sp modelId="{D2342BA9-0FE9-4D5A-B28F-5A15672874A3}">
      <dsp:nvSpPr>
        <dsp:cNvPr id="0" name=""/>
        <dsp:cNvSpPr/>
      </dsp:nvSpPr>
      <dsp:spPr>
        <a:xfrm>
          <a:off x="0" y="2319663"/>
          <a:ext cx="8640381" cy="882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70590" tIns="416560" rIns="670590"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latin typeface="Open Sans" panose="020B0606030504020204" pitchFamily="34" charset="0"/>
              <a:ea typeface="Open Sans" panose="020B0606030504020204" pitchFamily="34" charset="0"/>
              <a:cs typeface="Open Sans" panose="020B0606030504020204" pitchFamily="34" charset="0"/>
            </a:rPr>
            <a:t>Stawka jednostkowa na przygotowanie do posiedzeń KM </a:t>
          </a:r>
        </a:p>
      </dsp:txBody>
      <dsp:txXfrm>
        <a:off x="0" y="2319663"/>
        <a:ext cx="8640381" cy="882000"/>
      </dsp:txXfrm>
    </dsp:sp>
    <dsp:sp modelId="{7812D657-54EF-4CAF-A89E-DF3455758EC8}">
      <dsp:nvSpPr>
        <dsp:cNvPr id="0" name=""/>
        <dsp:cNvSpPr/>
      </dsp:nvSpPr>
      <dsp:spPr>
        <a:xfrm>
          <a:off x="432019" y="2024463"/>
          <a:ext cx="6048266" cy="5904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10" tIns="0" rIns="228610" bIns="0" numCol="1" spcCol="1270" anchor="ctr" anchorCtr="0">
          <a:noAutofit/>
        </a:bodyPr>
        <a:lstStyle/>
        <a:p>
          <a:pPr marL="0" lvl="0" indent="0" algn="l" defTabSz="889000">
            <a:lnSpc>
              <a:spcPct val="90000"/>
            </a:lnSpc>
            <a:spcBef>
              <a:spcPct val="0"/>
            </a:spcBef>
            <a:spcAft>
              <a:spcPct val="35000"/>
            </a:spcAft>
            <a:buNone/>
          </a:pPr>
          <a:r>
            <a:rPr lang="pl-PL" sz="2000" b="1" kern="1200" dirty="0">
              <a:latin typeface="Open Sans" panose="020B0606030504020204" pitchFamily="34" charset="0"/>
              <a:ea typeface="Open Sans" panose="020B0606030504020204" pitchFamily="34" charset="0"/>
              <a:cs typeface="Open Sans" panose="020B0606030504020204" pitchFamily="34" charset="0"/>
            </a:rPr>
            <a:t>5 319 PLN </a:t>
          </a:r>
          <a:r>
            <a:rPr lang="pl-PL" sz="2000" b="0" kern="1200" dirty="0">
              <a:latin typeface="Open Sans" panose="020B0606030504020204" pitchFamily="34" charset="0"/>
              <a:ea typeface="Open Sans" panose="020B0606030504020204" pitchFamily="34" charset="0"/>
              <a:cs typeface="Open Sans" panose="020B0606030504020204" pitchFamily="34" charset="0"/>
            </a:rPr>
            <a:t>za 1 spotkanie konsultacyjne</a:t>
          </a:r>
          <a:endParaRPr lang="pl-PL" sz="2000" b="1" kern="1200" dirty="0">
            <a:latin typeface="Open Sans" panose="020B0606030504020204" pitchFamily="34" charset="0"/>
            <a:ea typeface="Open Sans" panose="020B0606030504020204" pitchFamily="34" charset="0"/>
            <a:cs typeface="Open Sans" panose="020B0606030504020204" pitchFamily="34" charset="0"/>
          </a:endParaRPr>
        </a:p>
      </dsp:txBody>
      <dsp:txXfrm>
        <a:off x="460840" y="2053284"/>
        <a:ext cx="5990624" cy="532758"/>
      </dsp:txXfrm>
    </dsp:sp>
    <dsp:sp modelId="{3367547A-A29C-46B7-AA0E-AE9A1263BEE4}">
      <dsp:nvSpPr>
        <dsp:cNvPr id="0" name=""/>
        <dsp:cNvSpPr/>
      </dsp:nvSpPr>
      <dsp:spPr>
        <a:xfrm>
          <a:off x="0" y="3604863"/>
          <a:ext cx="8640381" cy="1197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70590" tIns="416560" rIns="670590"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latin typeface="Open Sans" panose="020B0606030504020204" pitchFamily="34" charset="0"/>
              <a:ea typeface="Open Sans" panose="020B0606030504020204" pitchFamily="34" charset="0"/>
              <a:cs typeface="Open Sans" panose="020B0606030504020204" pitchFamily="34" charset="0"/>
            </a:rPr>
            <a:t>Stawka jednostkowa na zewnętrzne wsparcie doradcze dla partnera KM</a:t>
          </a:r>
        </a:p>
      </dsp:txBody>
      <dsp:txXfrm>
        <a:off x="0" y="3604863"/>
        <a:ext cx="8640381" cy="1197000"/>
      </dsp:txXfrm>
    </dsp:sp>
    <dsp:sp modelId="{C3725C3E-E405-4B53-B3F0-D4FBCBA207BB}">
      <dsp:nvSpPr>
        <dsp:cNvPr id="0" name=""/>
        <dsp:cNvSpPr/>
      </dsp:nvSpPr>
      <dsp:spPr>
        <a:xfrm>
          <a:off x="432019" y="3309663"/>
          <a:ext cx="6048266" cy="5904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10" tIns="0" rIns="228610" bIns="0" numCol="1" spcCol="1270" anchor="ctr" anchorCtr="0">
          <a:noAutofit/>
        </a:bodyPr>
        <a:lstStyle/>
        <a:p>
          <a:pPr marL="0" lvl="0" indent="0" algn="l" defTabSz="889000">
            <a:lnSpc>
              <a:spcPct val="90000"/>
            </a:lnSpc>
            <a:spcBef>
              <a:spcPct val="0"/>
            </a:spcBef>
            <a:spcAft>
              <a:spcPct val="35000"/>
            </a:spcAft>
            <a:buNone/>
          </a:pPr>
          <a:r>
            <a:rPr lang="pl-PL" sz="2000" b="1" kern="1200" dirty="0">
              <a:latin typeface="Open Sans" panose="020B0606030504020204" pitchFamily="34" charset="0"/>
              <a:ea typeface="Open Sans" panose="020B0606030504020204" pitchFamily="34" charset="0"/>
              <a:cs typeface="Open Sans" panose="020B0606030504020204" pitchFamily="34" charset="0"/>
            </a:rPr>
            <a:t>539 PLN </a:t>
          </a:r>
          <a:r>
            <a:rPr lang="pl-PL" sz="2000" b="0" kern="1200" dirty="0">
              <a:latin typeface="Open Sans" panose="020B0606030504020204" pitchFamily="34" charset="0"/>
              <a:ea typeface="Open Sans" panose="020B0606030504020204" pitchFamily="34" charset="0"/>
              <a:cs typeface="Open Sans" panose="020B0606030504020204" pitchFamily="34" charset="0"/>
            </a:rPr>
            <a:t>za 1 godzinę zegarową</a:t>
          </a:r>
        </a:p>
      </dsp:txBody>
      <dsp:txXfrm>
        <a:off x="460840" y="3338484"/>
        <a:ext cx="5990624"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EEFF2B-0721-7148-92D1-1650B5B78E9F}" type="datetimeFigureOut">
              <a:rPr lang="pl-PL" smtClean="0"/>
              <a:t>2024-10-15</a:t>
            </a:fld>
            <a:endParaRPr lang="pl-PL"/>
          </a:p>
        </p:txBody>
      </p:sp>
      <p:sp>
        <p:nvSpPr>
          <p:cNvPr id="4" name="Symbol zastępczy obrazu slajd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8.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2024-10-15</a:t>
            </a:fld>
            <a:endParaRPr lang="pl-PL" dirty="0"/>
          </a:p>
        </p:txBody>
      </p:sp>
      <p:pic>
        <p:nvPicPr>
          <p:cNvPr id="5" name="Obraz 4">
            <a:extLst>
              <a:ext uri="{FF2B5EF4-FFF2-40B4-BE49-F238E27FC236}">
                <a16:creationId xmlns:a16="http://schemas.microsoft.com/office/drawing/2014/main" id="{40D10497-C7B3-45A4-A15A-D1C750DE3ED8}"/>
              </a:ext>
            </a:extLst>
          </p:cNvPr>
          <p:cNvPicPr>
            <a:picLocks noChangeAspect="1"/>
          </p:cNvPicPr>
          <p:nvPr userDrawn="1"/>
        </p:nvPicPr>
        <p:blipFill>
          <a:blip r:embed="rId6"/>
          <a:stretch>
            <a:fillRect/>
          </a:stretch>
        </p:blipFill>
        <p:spPr>
          <a:xfrm>
            <a:off x="881410" y="6390767"/>
            <a:ext cx="9010669" cy="993734"/>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3" name="Obraz 2">
            <a:extLst>
              <a:ext uri="{FF2B5EF4-FFF2-40B4-BE49-F238E27FC236}">
                <a16:creationId xmlns:a16="http://schemas.microsoft.com/office/drawing/2014/main" id="{24D4787E-4F6A-48B2-9E80-CFC6424BA0D7}"/>
              </a:ext>
            </a:extLst>
          </p:cNvPr>
          <p:cNvPicPr>
            <a:picLocks noChangeAspect="1"/>
          </p:cNvPicPr>
          <p:nvPr userDrawn="1"/>
        </p:nvPicPr>
        <p:blipFill>
          <a:blip r:embed="rId3"/>
          <a:stretch>
            <a:fillRect/>
          </a:stretch>
        </p:blipFill>
        <p:spPr>
          <a:xfrm>
            <a:off x="881410" y="6398533"/>
            <a:ext cx="9010669" cy="993734"/>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2024-10-15</a:t>
            </a:fld>
            <a:endParaRPr lang="pl-PL" dirty="0"/>
          </a:p>
        </p:txBody>
      </p:sp>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3" cstate="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4" cstate="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5" cstate="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6" cstate="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7" cstate="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8" cstate="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9" cstate="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0" cstate="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1" cstate="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2" cstate="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3" cstate="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4" cstate="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pic>
        <p:nvPicPr>
          <p:cNvPr id="20" name="Obraz 19">
            <a:extLst>
              <a:ext uri="{FF2B5EF4-FFF2-40B4-BE49-F238E27FC236}">
                <a16:creationId xmlns:a16="http://schemas.microsoft.com/office/drawing/2014/main" id="{71155469-CB1D-4376-9A3A-BFBBF57A5D09}"/>
              </a:ext>
            </a:extLst>
          </p:cNvPr>
          <p:cNvPicPr>
            <a:picLocks noChangeAspect="1"/>
          </p:cNvPicPr>
          <p:nvPr userDrawn="1"/>
        </p:nvPicPr>
        <p:blipFill>
          <a:blip r:embed="rId15"/>
          <a:stretch>
            <a:fillRect/>
          </a:stretch>
        </p:blipFill>
        <p:spPr>
          <a:xfrm>
            <a:off x="880925" y="6400521"/>
            <a:ext cx="9010669" cy="993734"/>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2024-10-15</a:t>
            </a:fld>
            <a:endParaRPr lang="pl-PL" dirty="0"/>
          </a:p>
        </p:txBody>
      </p:sp>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pic>
        <p:nvPicPr>
          <p:cNvPr id="3" name="Obraz 2">
            <a:extLst>
              <a:ext uri="{FF2B5EF4-FFF2-40B4-BE49-F238E27FC236}">
                <a16:creationId xmlns:a16="http://schemas.microsoft.com/office/drawing/2014/main" id="{E1DBBF15-C236-41DA-B87F-CFFC4C4F582B}"/>
              </a:ext>
            </a:extLst>
          </p:cNvPr>
          <p:cNvPicPr>
            <a:picLocks noChangeAspect="1"/>
          </p:cNvPicPr>
          <p:nvPr userDrawn="1"/>
        </p:nvPicPr>
        <p:blipFill>
          <a:blip r:embed="rId3"/>
          <a:stretch>
            <a:fillRect/>
          </a:stretch>
        </p:blipFill>
        <p:spPr>
          <a:xfrm>
            <a:off x="881410" y="6398749"/>
            <a:ext cx="9010669" cy="993734"/>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dirty="0"/>
              <a:t>Kliknij ikonę, aby dodać obraz</a:t>
            </a:r>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mailto:PTFE@mfipr.gov.pl"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p:txBody>
          <a:bodyPr>
            <a:normAutofit/>
          </a:bodyPr>
          <a:lstStyle/>
          <a:p>
            <a:r>
              <a:rPr lang="pl-PL" sz="4000" dirty="0">
                <a:latin typeface="+mn-lt"/>
              </a:rPr>
              <a:t>Stawki jednostkowe dla partnerów</a:t>
            </a:r>
          </a:p>
        </p:txBody>
      </p:sp>
      <p:sp>
        <p:nvSpPr>
          <p:cNvPr id="5" name="Podtytuł 4">
            <a:extLst>
              <a:ext uri="{FF2B5EF4-FFF2-40B4-BE49-F238E27FC236}">
                <a16:creationId xmlns:a16="http://schemas.microsoft.com/office/drawing/2014/main" id="{0F4B11A1-2445-C731-5567-0EBA6FAF8969}"/>
              </a:ext>
            </a:extLst>
          </p:cNvPr>
          <p:cNvSpPr>
            <a:spLocks noGrp="1"/>
          </p:cNvSpPr>
          <p:nvPr>
            <p:ph type="subTitle" idx="1"/>
          </p:nvPr>
        </p:nvSpPr>
        <p:spPr/>
        <p:txBody>
          <a:bodyPr/>
          <a:lstStyle/>
          <a:p>
            <a:r>
              <a:rPr lang="pl-PL" dirty="0"/>
              <a:t>KM PTFE 2021-2027</a:t>
            </a:r>
          </a:p>
          <a:p>
            <a:r>
              <a:rPr lang="pl-PL" dirty="0"/>
              <a:t>16.10.2024 r.</a:t>
            </a:r>
          </a:p>
        </p:txBody>
      </p:sp>
    </p:spTree>
    <p:extLst>
      <p:ext uri="{BB962C8B-B14F-4D97-AF65-F5344CB8AC3E}">
        <p14:creationId xmlns:p14="http://schemas.microsoft.com/office/powerpoint/2010/main" val="106168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71E164-EF0E-4C6D-ABE6-DE3CC6A37DC4}"/>
              </a:ext>
            </a:extLst>
          </p:cNvPr>
          <p:cNvSpPr>
            <a:spLocks noGrp="1"/>
          </p:cNvSpPr>
          <p:nvPr>
            <p:ph type="title"/>
          </p:nvPr>
        </p:nvSpPr>
        <p:spPr/>
        <p:txBody>
          <a:bodyPr/>
          <a:lstStyle/>
          <a:p>
            <a:r>
              <a:rPr lang="pl-PL" dirty="0"/>
              <a:t>Przygotowanie metodyki stawek jednostkowych PT FE -harmonogram</a:t>
            </a:r>
          </a:p>
        </p:txBody>
      </p:sp>
      <p:sp>
        <p:nvSpPr>
          <p:cNvPr id="4" name="Symbol zastępczy numeru slajdu 3">
            <a:extLst>
              <a:ext uri="{FF2B5EF4-FFF2-40B4-BE49-F238E27FC236}">
                <a16:creationId xmlns:a16="http://schemas.microsoft.com/office/drawing/2014/main" id="{2576515A-6AC5-4368-8FEF-B5C4DFA8CA2F}"/>
              </a:ext>
            </a:extLst>
          </p:cNvPr>
          <p:cNvSpPr>
            <a:spLocks noGrp="1"/>
          </p:cNvSpPr>
          <p:nvPr>
            <p:ph type="sldNum" sz="quarter" idx="10"/>
          </p:nvPr>
        </p:nvSpPr>
        <p:spPr/>
        <p:txBody>
          <a:bodyPr/>
          <a:lstStyle/>
          <a:p>
            <a:fld id="{EB4015AA-59F6-416B-87A6-8E3D940284E2}" type="slidenum">
              <a:rPr lang="pl-PL" smtClean="0"/>
              <a:pPr/>
              <a:t>2</a:t>
            </a:fld>
            <a:endParaRPr lang="pl-PL" dirty="0"/>
          </a:p>
        </p:txBody>
      </p:sp>
      <p:graphicFrame>
        <p:nvGraphicFramePr>
          <p:cNvPr id="5" name="Diagram 4">
            <a:extLst>
              <a:ext uri="{FF2B5EF4-FFF2-40B4-BE49-F238E27FC236}">
                <a16:creationId xmlns:a16="http://schemas.microsoft.com/office/drawing/2014/main" id="{A500C9BD-57EF-461C-95B9-3392FAC41602}"/>
              </a:ext>
            </a:extLst>
          </p:cNvPr>
          <p:cNvGraphicFramePr/>
          <p:nvPr>
            <p:extLst>
              <p:ext uri="{D42A27DB-BD31-4B8C-83A1-F6EECF244321}">
                <p14:modId xmlns:p14="http://schemas.microsoft.com/office/powerpoint/2010/main" val="2629140147"/>
              </p:ext>
            </p:extLst>
          </p:nvPr>
        </p:nvGraphicFramePr>
        <p:xfrm>
          <a:off x="125135" y="1979837"/>
          <a:ext cx="10441159" cy="4751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ole tekstowe 7">
            <a:extLst>
              <a:ext uri="{FF2B5EF4-FFF2-40B4-BE49-F238E27FC236}">
                <a16:creationId xmlns:a16="http://schemas.microsoft.com/office/drawing/2014/main" id="{9AC75925-8F5F-4C44-BD20-304EAB0CA59C}"/>
              </a:ext>
            </a:extLst>
          </p:cNvPr>
          <p:cNvSpPr txBox="1"/>
          <p:nvPr/>
        </p:nvSpPr>
        <p:spPr>
          <a:xfrm>
            <a:off x="7218114" y="4931965"/>
            <a:ext cx="2591222" cy="784830"/>
          </a:xfrm>
          <a:prstGeom prst="rect">
            <a:avLst/>
          </a:prstGeom>
          <a:noFill/>
        </p:spPr>
        <p:txBody>
          <a:bodyPr wrap="square" rtlCol="0">
            <a:spAutoFit/>
          </a:bodyPr>
          <a:lstStyle/>
          <a:p>
            <a:pPr algn="ctr" defTabSz="889000">
              <a:lnSpc>
                <a:spcPct val="90000"/>
              </a:lnSpc>
              <a:spcBef>
                <a:spcPct val="0"/>
              </a:spcBef>
              <a:spcAft>
                <a:spcPct val="35000"/>
              </a:spcAft>
            </a:pPr>
            <a:r>
              <a:rPr lang="pl-PL" sz="2000" dirty="0">
                <a:solidFill>
                  <a:srgbClr val="000000">
                    <a:hueOff val="0"/>
                    <a:satOff val="0"/>
                    <a:lumOff val="0"/>
                    <a:alphaOff val="0"/>
                  </a:srgbClr>
                </a:solidFill>
                <a:latin typeface="Open Sans" panose="020B0606030504020204" pitchFamily="34" charset="0"/>
                <a:ea typeface="Open Sans" panose="020B0606030504020204" pitchFamily="34" charset="0"/>
                <a:cs typeface="Open Sans" panose="020B0606030504020204" pitchFamily="34" charset="0"/>
              </a:rPr>
              <a:t>9 maj – 19 czerwiec </a:t>
            </a:r>
          </a:p>
          <a:p>
            <a:pPr algn="ctr"/>
            <a:r>
              <a:rPr lang="pl-PL" sz="2000" dirty="0">
                <a:latin typeface="Open Sans" panose="020B0606030504020204" pitchFamily="34" charset="0"/>
                <a:ea typeface="Open Sans" panose="020B0606030504020204" pitchFamily="34" charset="0"/>
                <a:cs typeface="Open Sans" panose="020B0606030504020204" pitchFamily="34" charset="0"/>
              </a:rPr>
              <a:t>Konsultacje z IA</a:t>
            </a:r>
          </a:p>
        </p:txBody>
      </p:sp>
    </p:spTree>
    <p:extLst>
      <p:ext uri="{BB962C8B-B14F-4D97-AF65-F5344CB8AC3E}">
        <p14:creationId xmlns:p14="http://schemas.microsoft.com/office/powerpoint/2010/main" val="117244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71E164-EF0E-4C6D-ABE6-DE3CC6A37DC4}"/>
              </a:ext>
            </a:extLst>
          </p:cNvPr>
          <p:cNvSpPr>
            <a:spLocks noGrp="1"/>
          </p:cNvSpPr>
          <p:nvPr>
            <p:ph type="title"/>
          </p:nvPr>
        </p:nvSpPr>
        <p:spPr/>
        <p:txBody>
          <a:bodyPr/>
          <a:lstStyle/>
          <a:p>
            <a:r>
              <a:rPr lang="pl-PL" dirty="0"/>
              <a:t>Rozliczanie wsparcie dla partnerów w KM PTFE metodami uproszczonymi (stawki jednostkowe)</a:t>
            </a:r>
          </a:p>
        </p:txBody>
      </p:sp>
      <p:sp>
        <p:nvSpPr>
          <p:cNvPr id="4" name="Symbol zastępczy numeru slajdu 3">
            <a:extLst>
              <a:ext uri="{FF2B5EF4-FFF2-40B4-BE49-F238E27FC236}">
                <a16:creationId xmlns:a16="http://schemas.microsoft.com/office/drawing/2014/main" id="{2576515A-6AC5-4368-8FEF-B5C4DFA8CA2F}"/>
              </a:ext>
            </a:extLst>
          </p:cNvPr>
          <p:cNvSpPr>
            <a:spLocks noGrp="1"/>
          </p:cNvSpPr>
          <p:nvPr>
            <p:ph type="sldNum" sz="quarter" idx="10"/>
          </p:nvPr>
        </p:nvSpPr>
        <p:spPr/>
        <p:txBody>
          <a:bodyPr/>
          <a:lstStyle/>
          <a:p>
            <a:fld id="{EB4015AA-59F6-416B-87A6-8E3D940284E2}" type="slidenum">
              <a:rPr lang="pl-PL" smtClean="0"/>
              <a:pPr/>
              <a:t>3</a:t>
            </a:fld>
            <a:endParaRPr lang="pl-PL" dirty="0"/>
          </a:p>
        </p:txBody>
      </p:sp>
      <p:graphicFrame>
        <p:nvGraphicFramePr>
          <p:cNvPr id="3" name="Diagram 2">
            <a:extLst>
              <a:ext uri="{FF2B5EF4-FFF2-40B4-BE49-F238E27FC236}">
                <a16:creationId xmlns:a16="http://schemas.microsoft.com/office/drawing/2014/main" id="{789A0A84-5133-4B44-A1D3-417432DC1D97}"/>
              </a:ext>
            </a:extLst>
          </p:cNvPr>
          <p:cNvGraphicFramePr/>
          <p:nvPr>
            <p:extLst>
              <p:ext uri="{D42A27DB-BD31-4B8C-83A1-F6EECF244321}">
                <p14:modId xmlns:p14="http://schemas.microsoft.com/office/powerpoint/2010/main" val="1712259442"/>
              </p:ext>
            </p:extLst>
          </p:nvPr>
        </p:nvGraphicFramePr>
        <p:xfrm>
          <a:off x="881989" y="1973710"/>
          <a:ext cx="8640381" cy="5226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684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15B6F-2DA2-4FE9-B5FB-D4A3A12C4E0D}"/>
              </a:ext>
            </a:extLst>
          </p:cNvPr>
          <p:cNvSpPr>
            <a:spLocks noGrp="1"/>
          </p:cNvSpPr>
          <p:nvPr>
            <p:ph type="title"/>
          </p:nvPr>
        </p:nvSpPr>
        <p:spPr>
          <a:xfrm>
            <a:off x="1025525" y="899836"/>
            <a:ext cx="8784877" cy="1080001"/>
          </a:xfrm>
        </p:spPr>
        <p:txBody>
          <a:bodyPr>
            <a:normAutofit fontScale="90000"/>
          </a:bodyPr>
          <a:lstStyle/>
          <a:p>
            <a:r>
              <a:rPr lang="pl-PL" dirty="0"/>
              <a:t>Stawka jednostkowa </a:t>
            </a:r>
            <a:r>
              <a:rPr lang="pl-PL" sz="2800" dirty="0"/>
              <a:t>na podnoszenie przez partnerów KM kompetencji związanych z ich uczestnictwem w KM</a:t>
            </a:r>
            <a:br>
              <a:rPr lang="pl-PL" dirty="0"/>
            </a:br>
            <a:r>
              <a:rPr lang="pl-PL" dirty="0"/>
              <a:t> </a:t>
            </a:r>
          </a:p>
        </p:txBody>
      </p:sp>
      <p:sp>
        <p:nvSpPr>
          <p:cNvPr id="3" name="Symbol zastępczy zawartości 2">
            <a:extLst>
              <a:ext uri="{FF2B5EF4-FFF2-40B4-BE49-F238E27FC236}">
                <a16:creationId xmlns:a16="http://schemas.microsoft.com/office/drawing/2014/main" id="{146E2ED2-E0AA-442D-A22F-7F0F156AE8A7}"/>
              </a:ext>
            </a:extLst>
          </p:cNvPr>
          <p:cNvSpPr>
            <a:spLocks noGrp="1"/>
          </p:cNvSpPr>
          <p:nvPr>
            <p:ph idx="1"/>
          </p:nvPr>
        </p:nvSpPr>
        <p:spPr/>
        <p:txBody>
          <a:bodyPr>
            <a:normAutofit/>
          </a:bodyPr>
          <a:lstStyle/>
          <a:p>
            <a:r>
              <a:rPr lang="pl-PL" sz="2000" b="1" dirty="0">
                <a:latin typeface="Open Sans" panose="020B0606030504020204" pitchFamily="34" charset="0"/>
                <a:ea typeface="Open Sans" panose="020B0606030504020204" pitchFamily="34" charset="0"/>
                <a:cs typeface="Open Sans" panose="020B0606030504020204" pitchFamily="34" charset="0"/>
              </a:rPr>
              <a:t>limit: </a:t>
            </a:r>
            <a:r>
              <a:rPr lang="pl-PL" sz="2000" dirty="0">
                <a:effectLst/>
                <a:latin typeface="Open Sans" panose="020B0606030504020204" pitchFamily="34" charset="0"/>
                <a:ea typeface="Open Sans" panose="020B0606030504020204" pitchFamily="34" charset="0"/>
                <a:cs typeface="Open Sans" panose="020B0606030504020204" pitchFamily="34" charset="0"/>
              </a:rPr>
              <a:t>2 formy edukacyjne w danym roku kalendarzowym </a:t>
            </a:r>
          </a:p>
          <a:p>
            <a:r>
              <a:rPr lang="pl-PL" sz="2000" dirty="0">
                <a:effectLst/>
                <a:latin typeface="Open Sans" panose="020B0606030504020204" pitchFamily="34" charset="0"/>
                <a:ea typeface="Open Sans" panose="020B0606030504020204" pitchFamily="34" charset="0"/>
                <a:cs typeface="Open Sans" panose="020B0606030504020204" pitchFamily="34" charset="0"/>
              </a:rPr>
              <a:t>maksymalnie 1 stawka na rok</a:t>
            </a:r>
          </a:p>
          <a:p>
            <a:r>
              <a:rPr lang="pl-PL" sz="2000" dirty="0">
                <a:latin typeface="Open Sans" panose="020B0606030504020204" pitchFamily="34" charset="0"/>
                <a:ea typeface="Open Sans" panose="020B0606030504020204" pitchFamily="34" charset="0"/>
                <a:cs typeface="Open Sans" panose="020B0606030504020204" pitchFamily="34" charset="0"/>
              </a:rPr>
              <a:t>f</a:t>
            </a:r>
            <a:r>
              <a:rPr lang="pl-PL" sz="2000" dirty="0">
                <a:effectLst/>
                <a:latin typeface="Open Sans" panose="020B0606030504020204" pitchFamily="34" charset="0"/>
                <a:ea typeface="Open Sans" panose="020B0606030504020204" pitchFamily="34" charset="0"/>
                <a:cs typeface="Open Sans" panose="020B0606030504020204" pitchFamily="34" charset="0"/>
              </a:rPr>
              <a:t>orma edukacyjna musi być związana z zakresem prac KM i obszarem zainteresowania PT FE</a:t>
            </a:r>
          </a:p>
          <a:p>
            <a:r>
              <a:rPr lang="pl-PL" sz="2000" dirty="0">
                <a:latin typeface="Open Sans" panose="020B0606030504020204" pitchFamily="34" charset="0"/>
                <a:ea typeface="Open Sans" panose="020B0606030504020204" pitchFamily="34" charset="0"/>
                <a:cs typeface="Open Sans" panose="020B0606030504020204" pitchFamily="34" charset="0"/>
              </a:rPr>
              <a:t>f</a:t>
            </a:r>
            <a:r>
              <a:rPr lang="pl-PL" sz="2000" dirty="0">
                <a:effectLst/>
                <a:latin typeface="Open Sans" panose="020B0606030504020204" pitchFamily="34" charset="0"/>
                <a:ea typeface="Open Sans" panose="020B0606030504020204" pitchFamily="34" charset="0"/>
                <a:cs typeface="Open Sans" panose="020B0606030504020204" pitchFamily="34" charset="0"/>
              </a:rPr>
              <a:t>ormy edukacyjne to każda możliwa forma podnoszenia kompetencji np. szkolenie, warsztat, seminarium, konferencja, itp.</a:t>
            </a:r>
          </a:p>
          <a:p>
            <a:r>
              <a:rPr lang="pl-PL" sz="2000" b="1" dirty="0">
                <a:latin typeface="Open Sans" panose="020B0606030504020204" pitchFamily="34" charset="0"/>
                <a:ea typeface="Open Sans" panose="020B0606030504020204" pitchFamily="34" charset="0"/>
                <a:cs typeface="Open Sans" panose="020B0606030504020204" pitchFamily="34" charset="0"/>
              </a:rPr>
              <a:t>w</a:t>
            </a:r>
            <a:r>
              <a:rPr lang="pl-PL" sz="2000" b="1" dirty="0">
                <a:effectLst/>
                <a:latin typeface="Open Sans" panose="020B0606030504020204" pitchFamily="34" charset="0"/>
                <a:ea typeface="Open Sans" panose="020B0606030504020204" pitchFamily="34" charset="0"/>
                <a:cs typeface="Open Sans" panose="020B0606030504020204" pitchFamily="34" charset="0"/>
              </a:rPr>
              <a:t>  przypadku wykazania udziału tylko w jednej formie edukacyjnej, stawka nie zostanie wypłacona (nie ma możliwości wypłacenia połowy stawki)! </a:t>
            </a:r>
          </a:p>
          <a:p>
            <a:r>
              <a:rPr lang="pl-PL" sz="2000" b="1" dirty="0">
                <a:latin typeface="Open Sans" panose="020B0606030504020204" pitchFamily="34" charset="0"/>
                <a:ea typeface="Open Sans" panose="020B0606030504020204" pitchFamily="34" charset="0"/>
                <a:cs typeface="Open Sans" panose="020B0606030504020204" pitchFamily="34" charset="0"/>
              </a:rPr>
              <a:t>d</a:t>
            </a:r>
            <a:r>
              <a:rPr lang="pl-PL" sz="2000" b="1" dirty="0">
                <a:effectLst/>
                <a:latin typeface="Open Sans" panose="020B0606030504020204" pitchFamily="34" charset="0"/>
                <a:ea typeface="Open Sans" panose="020B0606030504020204" pitchFamily="34" charset="0"/>
                <a:cs typeface="Open Sans" panose="020B0606030504020204" pitchFamily="34" charset="0"/>
              </a:rPr>
              <a:t>okumenty potwierdzające realizację: </a:t>
            </a:r>
            <a:r>
              <a:rPr lang="pl-PL" sz="2000" dirty="0">
                <a:effectLst/>
                <a:latin typeface="Open Sans" panose="020B0606030504020204" pitchFamily="34" charset="0"/>
                <a:ea typeface="Open Sans" panose="020B0606030504020204" pitchFamily="34" charset="0"/>
                <a:cs typeface="Open Sans" panose="020B0606030504020204" pitchFamily="34" charset="0"/>
              </a:rPr>
              <a:t>2 dokumenty potwierdzające udział członka KM lub jego zastępcy w dwóch formach edukacyjnych (certyfikat, dyplom, zaświadczenie organizatora potwierdzające udział członka KM lub zastępcy w formie edukacyjnej)</a:t>
            </a:r>
          </a:p>
          <a:p>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8B61C670-63B5-46BA-8018-20F6E5182F64}"/>
              </a:ext>
            </a:extLst>
          </p:cNvPr>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229285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15B6F-2DA2-4FE9-B5FB-D4A3A12C4E0D}"/>
              </a:ext>
            </a:extLst>
          </p:cNvPr>
          <p:cNvSpPr>
            <a:spLocks noGrp="1"/>
          </p:cNvSpPr>
          <p:nvPr>
            <p:ph type="title"/>
          </p:nvPr>
        </p:nvSpPr>
        <p:spPr>
          <a:xfrm>
            <a:off x="1025525" y="899836"/>
            <a:ext cx="8784877" cy="1080001"/>
          </a:xfrm>
        </p:spPr>
        <p:txBody>
          <a:bodyPr>
            <a:normAutofit fontScale="90000"/>
          </a:bodyPr>
          <a:lstStyle/>
          <a:p>
            <a:r>
              <a:rPr lang="pl-PL" sz="2800" dirty="0">
                <a:latin typeface="Open Sans" panose="020B0606030504020204" pitchFamily="34" charset="0"/>
                <a:ea typeface="Open Sans" panose="020B0606030504020204" pitchFamily="34" charset="0"/>
                <a:cs typeface="Open Sans" panose="020B0606030504020204" pitchFamily="34" charset="0"/>
              </a:rPr>
              <a:t>Stawka jednostkowa na przygotowanie do posiedzeń KM </a:t>
            </a:r>
            <a:br>
              <a:rPr lang="pl-PL" sz="2800" dirty="0">
                <a:latin typeface="Open Sans" panose="020B0606030504020204" pitchFamily="34" charset="0"/>
                <a:ea typeface="Open Sans" panose="020B0606030504020204" pitchFamily="34" charset="0"/>
                <a:cs typeface="Open Sans" panose="020B0606030504020204" pitchFamily="34" charset="0"/>
              </a:rPr>
            </a:br>
            <a:br>
              <a:rPr lang="pl-PL" dirty="0"/>
            </a:br>
            <a:r>
              <a:rPr lang="pl-PL" dirty="0"/>
              <a:t> </a:t>
            </a:r>
          </a:p>
        </p:txBody>
      </p:sp>
      <p:sp>
        <p:nvSpPr>
          <p:cNvPr id="3" name="Symbol zastępczy zawartości 2">
            <a:extLst>
              <a:ext uri="{FF2B5EF4-FFF2-40B4-BE49-F238E27FC236}">
                <a16:creationId xmlns:a16="http://schemas.microsoft.com/office/drawing/2014/main" id="{146E2ED2-E0AA-442D-A22F-7F0F156AE8A7}"/>
              </a:ext>
            </a:extLst>
          </p:cNvPr>
          <p:cNvSpPr>
            <a:spLocks noGrp="1"/>
          </p:cNvSpPr>
          <p:nvPr>
            <p:ph idx="1"/>
          </p:nvPr>
        </p:nvSpPr>
        <p:spPr/>
        <p:txBody>
          <a:bodyPr>
            <a:normAutofit/>
          </a:bodyPr>
          <a:lstStyle/>
          <a:p>
            <a:r>
              <a:rPr lang="pl-PL" sz="2000" b="1" dirty="0">
                <a:latin typeface="Open Sans" panose="020B0606030504020204" pitchFamily="34" charset="0"/>
                <a:ea typeface="Open Sans" panose="020B0606030504020204" pitchFamily="34" charset="0"/>
                <a:cs typeface="Open Sans" panose="020B0606030504020204" pitchFamily="34" charset="0"/>
              </a:rPr>
              <a:t>limit: </a:t>
            </a:r>
            <a:r>
              <a:rPr lang="pl-PL" sz="2000" dirty="0">
                <a:latin typeface="Open Sans" panose="020B0606030504020204" pitchFamily="34" charset="0"/>
                <a:ea typeface="Open Sans" panose="020B0606030504020204" pitchFamily="34" charset="0"/>
                <a:cs typeface="Open Sans" panose="020B0606030504020204" pitchFamily="34" charset="0"/>
              </a:rPr>
              <a:t>3</a:t>
            </a:r>
            <a:r>
              <a:rPr lang="pl-PL" sz="2000" dirty="0">
                <a:effectLst/>
                <a:latin typeface="Open Sans" panose="020B0606030504020204" pitchFamily="34" charset="0"/>
                <a:ea typeface="Open Sans" panose="020B0606030504020204" pitchFamily="34" charset="0"/>
                <a:cs typeface="Open Sans" panose="020B0606030504020204" pitchFamily="34" charset="0"/>
              </a:rPr>
              <a:t> </a:t>
            </a:r>
            <a:r>
              <a:rPr lang="pl-PL" sz="2000" dirty="0">
                <a:latin typeface="Open Sans" panose="020B0606030504020204" pitchFamily="34" charset="0"/>
                <a:ea typeface="Open Sans" panose="020B0606030504020204" pitchFamily="34" charset="0"/>
                <a:cs typeface="Open Sans" panose="020B0606030504020204" pitchFamily="34" charset="0"/>
              </a:rPr>
              <a:t>s</a:t>
            </a:r>
            <a:r>
              <a:rPr lang="pl-PL" sz="2000" dirty="0">
                <a:effectLst/>
                <a:latin typeface="Open Sans" panose="020B0606030504020204" pitchFamily="34" charset="0"/>
                <a:ea typeface="Open Sans" panose="020B0606030504020204" pitchFamily="34" charset="0"/>
                <a:cs typeface="Open Sans" panose="020B0606030504020204" pitchFamily="34" charset="0"/>
              </a:rPr>
              <a:t>potkania konsultacyjne ze środowiskiem (w formule stacjonarnej albo hybrydowej) w danym roku kalendarzowym</a:t>
            </a:r>
          </a:p>
          <a:p>
            <a:r>
              <a:rPr lang="pl-PL" sz="2000" dirty="0">
                <a:latin typeface="Open Sans" panose="020B0606030504020204" pitchFamily="34" charset="0"/>
                <a:ea typeface="Open Sans" panose="020B0606030504020204" pitchFamily="34" charset="0"/>
                <a:cs typeface="Open Sans" panose="020B0606030504020204" pitchFamily="34" charset="0"/>
              </a:rPr>
              <a:t>maksymalnie 3 stawki na rok</a:t>
            </a:r>
          </a:p>
          <a:p>
            <a:r>
              <a:rPr lang="pl-PL" sz="2000" dirty="0">
                <a:latin typeface="Open Sans" panose="020B0606030504020204" pitchFamily="34" charset="0"/>
                <a:ea typeface="Open Sans" panose="020B0606030504020204" pitchFamily="34" charset="0"/>
                <a:cs typeface="Open Sans" panose="020B0606030504020204" pitchFamily="34" charset="0"/>
              </a:rPr>
              <a:t>s</a:t>
            </a:r>
            <a:r>
              <a:rPr lang="pl-PL" sz="2000" dirty="0">
                <a:effectLst/>
                <a:latin typeface="Open Sans" panose="020B0606030504020204" pitchFamily="34" charset="0"/>
                <a:ea typeface="Open Sans" panose="020B0606030504020204" pitchFamily="34" charset="0"/>
                <a:cs typeface="Open Sans" panose="020B0606030504020204" pitchFamily="34" charset="0"/>
              </a:rPr>
              <a:t>potkanie jest kwalifikowalne pod warunkiem, że będzie w nim uczestniczyć co najmniej 12 osób </a:t>
            </a:r>
          </a:p>
          <a:p>
            <a:r>
              <a:rPr lang="pl-PL" sz="2000" b="1" dirty="0">
                <a:latin typeface="Open Sans" panose="020B0606030504020204" pitchFamily="34" charset="0"/>
                <a:ea typeface="Open Sans" panose="020B0606030504020204" pitchFamily="34" charset="0"/>
                <a:cs typeface="Open Sans" panose="020B0606030504020204" pitchFamily="34" charset="0"/>
              </a:rPr>
              <a:t>w</a:t>
            </a:r>
            <a:r>
              <a:rPr lang="pl-PL" sz="2000" b="1" dirty="0">
                <a:effectLst/>
                <a:latin typeface="Open Sans" panose="020B0606030504020204" pitchFamily="34" charset="0"/>
                <a:ea typeface="Open Sans" panose="020B0606030504020204" pitchFamily="34" charset="0"/>
                <a:cs typeface="Open Sans" panose="020B0606030504020204" pitchFamily="34" charset="0"/>
              </a:rPr>
              <a:t> przypadku organizacji spotkania konsultacyjnego w formule hybrydowej stawka będzie kwalifikowalna, o ile w spotkaniu stacjonarnie również będzie uczestniczyć minimum 12 osób!</a:t>
            </a:r>
          </a:p>
          <a:p>
            <a:r>
              <a:rPr lang="pl-PL" sz="2000" b="1" dirty="0">
                <a:latin typeface="Open Sans" panose="020B0606030504020204" pitchFamily="34" charset="0"/>
                <a:ea typeface="Open Sans" panose="020B0606030504020204" pitchFamily="34" charset="0"/>
                <a:cs typeface="Open Sans" panose="020B0606030504020204" pitchFamily="34" charset="0"/>
              </a:rPr>
              <a:t>dokumenty potwierdzające realizację: </a:t>
            </a:r>
            <a:r>
              <a:rPr lang="pl-PL" sz="2000" dirty="0">
                <a:effectLst/>
                <a:latin typeface="Open Sans" panose="020B0606030504020204" pitchFamily="34" charset="0"/>
                <a:ea typeface="Open Sans" panose="020B0606030504020204" pitchFamily="34" charset="0"/>
                <a:cs typeface="Open Sans" panose="020B0606030504020204" pitchFamily="34" charset="0"/>
              </a:rPr>
              <a:t>sprawozdania partnera KM </a:t>
            </a:r>
            <a:br>
              <a:rPr lang="pl-PL" sz="2000" dirty="0">
                <a:effectLst/>
                <a:latin typeface="Open Sans" panose="020B0606030504020204" pitchFamily="34" charset="0"/>
                <a:ea typeface="Open Sans" panose="020B0606030504020204" pitchFamily="34" charset="0"/>
                <a:cs typeface="Open Sans" panose="020B0606030504020204" pitchFamily="34" charset="0"/>
              </a:rPr>
            </a:br>
            <a:r>
              <a:rPr lang="pl-PL" sz="2000" dirty="0">
                <a:effectLst/>
                <a:latin typeface="Open Sans" panose="020B0606030504020204" pitchFamily="34" charset="0"/>
                <a:ea typeface="Open Sans" panose="020B0606030504020204" pitchFamily="34" charset="0"/>
                <a:cs typeface="Open Sans" panose="020B0606030504020204" pitchFamily="34" charset="0"/>
              </a:rPr>
              <a:t>z organizacji spotkań konsultacyjnych w liczbie odpowiadającej wybranej stawce (od 1 do 3 spotkań w roku kalendarzowym) wg wzoru wraz z imienną listą obecności </a:t>
            </a:r>
            <a:endParaRPr lang="pl-PL" sz="2000" b="1" dirty="0">
              <a:effectLst/>
              <a:latin typeface="Open Sans" panose="020B0606030504020204" pitchFamily="34" charset="0"/>
              <a:ea typeface="Open Sans" panose="020B0606030504020204" pitchFamily="34" charset="0"/>
              <a:cs typeface="Open Sans" panose="020B0606030504020204" pitchFamily="34" charset="0"/>
            </a:endParaRPr>
          </a:p>
          <a:p>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8B61C670-63B5-46BA-8018-20F6E5182F64}"/>
              </a:ext>
            </a:extLst>
          </p:cNvPr>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90184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15B6F-2DA2-4FE9-B5FB-D4A3A12C4E0D}"/>
              </a:ext>
            </a:extLst>
          </p:cNvPr>
          <p:cNvSpPr>
            <a:spLocks noGrp="1"/>
          </p:cNvSpPr>
          <p:nvPr>
            <p:ph type="title"/>
          </p:nvPr>
        </p:nvSpPr>
        <p:spPr>
          <a:xfrm>
            <a:off x="1025525" y="899836"/>
            <a:ext cx="8784877" cy="1080001"/>
          </a:xfrm>
        </p:spPr>
        <p:txBody>
          <a:bodyPr>
            <a:normAutofit fontScale="90000"/>
          </a:bodyPr>
          <a:lstStyle/>
          <a:p>
            <a:r>
              <a:rPr lang="pl-PL" dirty="0">
                <a:effectLst/>
                <a:latin typeface="Arial" panose="020B0604020202020204" pitchFamily="34" charset="0"/>
                <a:ea typeface="Calibri" panose="020F0502020204030204" pitchFamily="34" charset="0"/>
              </a:rPr>
              <a:t>Stawka jednostkowa na zewnętrzne wsparcie doradcze dla partnera KM</a:t>
            </a:r>
            <a:br>
              <a:rPr lang="pl-PL" dirty="0">
                <a:latin typeface="Open Sans" panose="020B0606030504020204" pitchFamily="34" charset="0"/>
                <a:ea typeface="Open Sans" panose="020B0606030504020204" pitchFamily="34" charset="0"/>
                <a:cs typeface="Open Sans" panose="020B0606030504020204" pitchFamily="34" charset="0"/>
              </a:rPr>
            </a:br>
            <a:br>
              <a:rPr lang="pl-PL" dirty="0"/>
            </a:br>
            <a:r>
              <a:rPr lang="pl-PL" dirty="0"/>
              <a:t> </a:t>
            </a:r>
          </a:p>
        </p:txBody>
      </p:sp>
      <p:sp>
        <p:nvSpPr>
          <p:cNvPr id="3" name="Symbol zastępczy zawartości 2">
            <a:extLst>
              <a:ext uri="{FF2B5EF4-FFF2-40B4-BE49-F238E27FC236}">
                <a16:creationId xmlns:a16="http://schemas.microsoft.com/office/drawing/2014/main" id="{146E2ED2-E0AA-442D-A22F-7F0F156AE8A7}"/>
              </a:ext>
            </a:extLst>
          </p:cNvPr>
          <p:cNvSpPr>
            <a:spLocks noGrp="1"/>
          </p:cNvSpPr>
          <p:nvPr>
            <p:ph idx="1"/>
          </p:nvPr>
        </p:nvSpPr>
        <p:spPr/>
        <p:txBody>
          <a:bodyPr>
            <a:normAutofit fontScale="92500"/>
          </a:bodyPr>
          <a:lstStyle/>
          <a:p>
            <a:r>
              <a:rPr lang="pl-PL" sz="2000" b="1" dirty="0">
                <a:latin typeface="Open Sans" panose="020B0606030504020204" pitchFamily="34" charset="0"/>
                <a:ea typeface="Open Sans" panose="020B0606030504020204" pitchFamily="34" charset="0"/>
                <a:cs typeface="Open Sans" panose="020B0606030504020204" pitchFamily="34" charset="0"/>
              </a:rPr>
              <a:t>limit: </a:t>
            </a:r>
            <a:r>
              <a:rPr lang="pl-PL" sz="2000" dirty="0">
                <a:latin typeface="Open Sans" panose="020B0606030504020204" pitchFamily="34" charset="0"/>
                <a:ea typeface="Open Sans" panose="020B0606030504020204" pitchFamily="34" charset="0"/>
                <a:cs typeface="Open Sans" panose="020B0606030504020204" pitchFamily="34" charset="0"/>
              </a:rPr>
              <a:t>10</a:t>
            </a:r>
            <a:r>
              <a:rPr lang="pl-PL" sz="2000" dirty="0">
                <a:effectLst/>
                <a:latin typeface="Open Sans" panose="020B0606030504020204" pitchFamily="34" charset="0"/>
                <a:ea typeface="Open Sans" panose="020B0606030504020204" pitchFamily="34" charset="0"/>
                <a:cs typeface="Open Sans" panose="020B0606030504020204" pitchFamily="34" charset="0"/>
              </a:rPr>
              <a:t> </a:t>
            </a:r>
            <a:r>
              <a:rPr lang="pl-PL" sz="2000" dirty="0">
                <a:latin typeface="Open Sans" panose="020B0606030504020204" pitchFamily="34" charset="0"/>
                <a:ea typeface="Open Sans" panose="020B0606030504020204" pitchFamily="34" charset="0"/>
                <a:cs typeface="Open Sans" panose="020B0606030504020204" pitchFamily="34" charset="0"/>
              </a:rPr>
              <a:t>godzin zegarowych </a:t>
            </a:r>
            <a:r>
              <a:rPr lang="pl-PL" sz="2000" dirty="0">
                <a:effectLst/>
                <a:latin typeface="Open Sans" panose="020B0606030504020204" pitchFamily="34" charset="0"/>
                <a:ea typeface="Open Sans" panose="020B0606030504020204" pitchFamily="34" charset="0"/>
                <a:cs typeface="Open Sans" panose="020B0606030504020204" pitchFamily="34" charset="0"/>
              </a:rPr>
              <a:t>w danym roku kalendarzowym</a:t>
            </a:r>
          </a:p>
          <a:p>
            <a:r>
              <a:rPr lang="pl-PL" sz="2000" dirty="0">
                <a:latin typeface="Open Sans" panose="020B0606030504020204" pitchFamily="34" charset="0"/>
                <a:ea typeface="Open Sans" panose="020B0606030504020204" pitchFamily="34" charset="0"/>
                <a:cs typeface="Open Sans" panose="020B0606030504020204" pitchFamily="34" charset="0"/>
              </a:rPr>
              <a:t>maksymalnie 10 stawek na rok</a:t>
            </a:r>
          </a:p>
          <a:p>
            <a:r>
              <a:rPr lang="pl-PL" sz="2000" dirty="0">
                <a:effectLst/>
                <a:latin typeface="Open Sans" panose="020B0606030504020204" pitchFamily="34" charset="0"/>
                <a:ea typeface="Open Sans" panose="020B0606030504020204" pitchFamily="34" charset="0"/>
                <a:cs typeface="Open Sans" panose="020B0606030504020204" pitchFamily="34" charset="0"/>
              </a:rPr>
              <a:t>partner KM wykaże zlecenie usługi doradczej oraz je przeprowadzenie przez podmiot zewnętrzny, w stosunku do partnera KM</a:t>
            </a:r>
          </a:p>
          <a:p>
            <a:r>
              <a:rPr lang="pl-PL" sz="2000" b="1" dirty="0">
                <a:latin typeface="Open Sans" panose="020B0606030504020204" pitchFamily="34" charset="0"/>
                <a:ea typeface="Open Sans" panose="020B0606030504020204" pitchFamily="34" charset="0"/>
                <a:cs typeface="Open Sans" panose="020B0606030504020204" pitchFamily="34" charset="0"/>
              </a:rPr>
              <a:t>dokumenty potwierdzające realizację:</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z</a:t>
            </a:r>
            <a:r>
              <a:rPr lang="pl-PL" sz="2000" dirty="0">
                <a:effectLst/>
                <a:latin typeface="Open Sans" panose="020B0606030504020204" pitchFamily="34" charset="0"/>
                <a:ea typeface="Open Sans" panose="020B0606030504020204" pitchFamily="34" charset="0"/>
                <a:cs typeface="Open Sans" panose="020B0606030504020204" pitchFamily="34" charset="0"/>
              </a:rPr>
              <a:t>lecenie wsparcia doradczego podmiotowi zewnętrznemu (mail/pismo) </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wycena liczby godzin usługi wsparcia doradczego wykonana przez podmiot zewnętrzny (mail/pismo)</a:t>
            </a:r>
          </a:p>
          <a:p>
            <a:pPr marL="542925" indent="-276225">
              <a:buFont typeface="Wingdings" panose="05000000000000000000" pitchFamily="2" charset="2"/>
              <a:buChar char="§"/>
            </a:pPr>
            <a:r>
              <a:rPr lang="pl-PL" sz="2100" dirty="0">
                <a:effectLst/>
                <a:latin typeface="Open Sans" panose="020B0606030504020204" pitchFamily="34" charset="0"/>
                <a:ea typeface="Open Sans" panose="020B0606030504020204" pitchFamily="34" charset="0"/>
                <a:cs typeface="Open Sans" panose="020B0606030504020204" pitchFamily="34" charset="0"/>
              </a:rPr>
              <a:t>pisemna analiza, opinia lub raport wynikający ze wsparcia doradczego przygotowana przez eksperta zewnętrznego, która po przekazaniu będzie podlegać udostępnieniu przez Ministra za pomocą poczty elektronicznej do wszystkich członków oraz obserwatorów KM</a:t>
            </a:r>
            <a:endParaRPr lang="pl-PL" sz="21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8B61C670-63B5-46BA-8018-20F6E5182F64}"/>
              </a:ext>
            </a:extLst>
          </p:cNvPr>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169095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15B6F-2DA2-4FE9-B5FB-D4A3A12C4E0D}"/>
              </a:ext>
            </a:extLst>
          </p:cNvPr>
          <p:cNvSpPr>
            <a:spLocks noGrp="1"/>
          </p:cNvSpPr>
          <p:nvPr>
            <p:ph type="title"/>
          </p:nvPr>
        </p:nvSpPr>
        <p:spPr>
          <a:xfrm>
            <a:off x="1025525" y="899836"/>
            <a:ext cx="8784877" cy="1080001"/>
          </a:xfrm>
        </p:spPr>
        <p:txBody>
          <a:bodyPr>
            <a:normAutofit fontScale="90000"/>
          </a:bodyPr>
          <a:lstStyle/>
          <a:p>
            <a:r>
              <a:rPr lang="pl-PL" dirty="0">
                <a:effectLst/>
                <a:latin typeface="Arial" panose="020B0604020202020204" pitchFamily="34" charset="0"/>
                <a:ea typeface="Calibri" panose="020F0502020204030204" pitchFamily="34" charset="0"/>
              </a:rPr>
              <a:t>Umowa dotacji</a:t>
            </a:r>
            <a:br>
              <a:rPr lang="pl-PL" dirty="0">
                <a:latin typeface="Open Sans" panose="020B0606030504020204" pitchFamily="34" charset="0"/>
                <a:ea typeface="Open Sans" panose="020B0606030504020204" pitchFamily="34" charset="0"/>
                <a:cs typeface="Open Sans" panose="020B0606030504020204" pitchFamily="34" charset="0"/>
              </a:rPr>
            </a:br>
            <a:br>
              <a:rPr lang="pl-PL" dirty="0"/>
            </a:br>
            <a:r>
              <a:rPr lang="pl-PL" dirty="0"/>
              <a:t> </a:t>
            </a:r>
          </a:p>
        </p:txBody>
      </p:sp>
      <p:sp>
        <p:nvSpPr>
          <p:cNvPr id="3" name="Symbol zastępczy zawartości 2">
            <a:extLst>
              <a:ext uri="{FF2B5EF4-FFF2-40B4-BE49-F238E27FC236}">
                <a16:creationId xmlns:a16="http://schemas.microsoft.com/office/drawing/2014/main" id="{146E2ED2-E0AA-442D-A22F-7F0F156AE8A7}"/>
              </a:ext>
            </a:extLst>
          </p:cNvPr>
          <p:cNvSpPr>
            <a:spLocks noGrp="1"/>
          </p:cNvSpPr>
          <p:nvPr>
            <p:ph idx="1"/>
          </p:nvPr>
        </p:nvSpPr>
        <p:spPr>
          <a:xfrm>
            <a:off x="1025907" y="1547589"/>
            <a:ext cx="8640382" cy="5112250"/>
          </a:xfrm>
        </p:spPr>
        <p:txBody>
          <a:bodyPr>
            <a:normAutofit/>
          </a:bodyPr>
          <a:lstStyle/>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zawierana na cały okres udziału partnera w KM (począwszy od 2025 do końca 2029 roku)</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wysokość dotacji celowej wnioskowanej przez Partnera na dany rok jest wskazywana we wniosku o udzielenie dotacji celowej złożonym w formie elektronicznej (tj. opatrzonym kwalifikowanym podpisem elektronicznym)</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od 2-15 stycznia każdego roku jest składany wniosek o dotację.</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do 15 marca wypłata 70% środków dotacji na dany rok</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po realizacji każdego z działań w 50% można złożyć wniosek o wypłatę pozostałej części dotacji (wypłata w ciągu 15 dni)</a:t>
            </a: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sprawozdanie z realizacji dotacji składane do 15 stycznia kolejnego roku</a:t>
            </a:r>
          </a:p>
          <a:p>
            <a:pPr marL="542925" indent="-276225">
              <a:buFont typeface="Wingdings" panose="05000000000000000000" pitchFamily="2" charset="2"/>
              <a:buChar char="§"/>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8B61C670-63B5-46BA-8018-20F6E5182F64}"/>
              </a:ext>
            </a:extLst>
          </p:cNvPr>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410720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15B6F-2DA2-4FE9-B5FB-D4A3A12C4E0D}"/>
              </a:ext>
            </a:extLst>
          </p:cNvPr>
          <p:cNvSpPr>
            <a:spLocks noGrp="1"/>
          </p:cNvSpPr>
          <p:nvPr>
            <p:ph type="title"/>
          </p:nvPr>
        </p:nvSpPr>
        <p:spPr>
          <a:xfrm>
            <a:off x="1025525" y="899836"/>
            <a:ext cx="8784877" cy="1080001"/>
          </a:xfrm>
        </p:spPr>
        <p:txBody>
          <a:bodyPr>
            <a:normAutofit/>
          </a:bodyPr>
          <a:lstStyle/>
          <a:p>
            <a:r>
              <a:rPr lang="pl-PL" dirty="0">
                <a:effectLst/>
                <a:latin typeface="Arial" panose="020B0604020202020204" pitchFamily="34" charset="0"/>
                <a:ea typeface="Calibri" panose="020F0502020204030204" pitchFamily="34" charset="0"/>
              </a:rPr>
              <a:t>Harmonogram </a:t>
            </a:r>
            <a:br>
              <a:rPr lang="pl-PL" dirty="0"/>
            </a:br>
            <a:r>
              <a:rPr lang="pl-PL" dirty="0"/>
              <a:t> </a:t>
            </a:r>
          </a:p>
        </p:txBody>
      </p:sp>
      <p:sp>
        <p:nvSpPr>
          <p:cNvPr id="3" name="Symbol zastępczy zawartości 2">
            <a:extLst>
              <a:ext uri="{FF2B5EF4-FFF2-40B4-BE49-F238E27FC236}">
                <a16:creationId xmlns:a16="http://schemas.microsoft.com/office/drawing/2014/main" id="{146E2ED2-E0AA-442D-A22F-7F0F156AE8A7}"/>
              </a:ext>
            </a:extLst>
          </p:cNvPr>
          <p:cNvSpPr>
            <a:spLocks noGrp="1"/>
          </p:cNvSpPr>
          <p:nvPr>
            <p:ph idx="1"/>
          </p:nvPr>
        </p:nvSpPr>
        <p:spPr>
          <a:xfrm>
            <a:off x="1025907" y="1547589"/>
            <a:ext cx="8640382" cy="5112250"/>
          </a:xfrm>
        </p:spPr>
        <p:txBody>
          <a:bodyPr>
            <a:normAutofit/>
          </a:bodyPr>
          <a:lstStyle/>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do dnia 18 października br. przekażemy dokumenty (umowę wraz z załącznikami)</a:t>
            </a:r>
          </a:p>
          <a:p>
            <a:pPr marL="542925" indent="-276225">
              <a:buFont typeface="Wingdings" panose="05000000000000000000" pitchFamily="2" charset="2"/>
              <a:buChar char="§"/>
            </a:pPr>
            <a:r>
              <a:rPr lang="pl-PL" sz="2000" b="1" dirty="0">
                <a:latin typeface="Open Sans" panose="020B0606030504020204" pitchFamily="34" charset="0"/>
                <a:ea typeface="Open Sans" panose="020B0606030504020204" pitchFamily="34" charset="0"/>
                <a:cs typeface="Open Sans" panose="020B0606030504020204" pitchFamily="34" charset="0"/>
              </a:rPr>
              <a:t>do 8 listopada </a:t>
            </a:r>
            <a:r>
              <a:rPr lang="pl-PL" sz="2000" dirty="0">
                <a:latin typeface="Open Sans" panose="020B0606030504020204" pitchFamily="34" charset="0"/>
                <a:ea typeface="Open Sans" panose="020B0606030504020204" pitchFamily="34" charset="0"/>
                <a:cs typeface="Open Sans" panose="020B0606030504020204" pitchFamily="34" charset="0"/>
              </a:rPr>
              <a:t>br. prosimy o przekazanie zgłoszeń potwierdzających chęć zawarcia umowy wraz z danymi do umowy na adres sekretariatu KM PTFE </a:t>
            </a:r>
            <a:r>
              <a:rPr lang="pl-PL" sz="2000" dirty="0">
                <a:latin typeface="Open Sans" panose="020B0606030504020204" pitchFamily="34" charset="0"/>
                <a:ea typeface="Open Sans" panose="020B0606030504020204" pitchFamily="34" charset="0"/>
                <a:cs typeface="Open Sans" panose="020B0606030504020204" pitchFamily="34" charset="0"/>
                <a:hlinkClick r:id="rId2"/>
              </a:rPr>
              <a:t>PTFE@mfipr.gov.pl</a:t>
            </a: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do końca 2024 roku zawieranie umów dotacji</a:t>
            </a:r>
          </a:p>
          <a:p>
            <a:pPr marL="542925" indent="-276225">
              <a:buFont typeface="Wingdings" panose="05000000000000000000" pitchFamily="2" charset="2"/>
              <a:buChar char="§"/>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542925" indent="-276225">
              <a:buFont typeface="Wingdings" panose="05000000000000000000" pitchFamily="2" charset="2"/>
              <a:buChar char="§"/>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8B61C670-63B5-46BA-8018-20F6E5182F64}"/>
              </a:ext>
            </a:extLst>
          </p:cNvPr>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579798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p:txBody>
          <a:bodyPr/>
          <a:lstStyle/>
          <a:p>
            <a:r>
              <a:rPr lang="pl-PL" dirty="0"/>
              <a:t>Dziękuję za uwagę!</a:t>
            </a:r>
          </a:p>
        </p:txBody>
      </p:sp>
    </p:spTree>
    <p:extLst>
      <p:ext uri="{BB962C8B-B14F-4D97-AF65-F5344CB8AC3E}">
        <p14:creationId xmlns:p14="http://schemas.microsoft.com/office/powerpoint/2010/main" val="3325994817"/>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z numerem strony</Template>
  <TotalTime>1391</TotalTime>
  <Words>620</Words>
  <Application>Microsoft Office PowerPoint</Application>
  <PresentationFormat>Niestandardowy</PresentationFormat>
  <Paragraphs>69</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Open Sans</vt:lpstr>
      <vt:lpstr>Wingdings</vt:lpstr>
      <vt:lpstr>Motyw pakietu Office</vt:lpstr>
      <vt:lpstr>Stawki jednostkowe dla partnerów</vt:lpstr>
      <vt:lpstr>Przygotowanie metodyki stawek jednostkowych PT FE -harmonogram</vt:lpstr>
      <vt:lpstr>Rozliczanie wsparcie dla partnerów w KM PTFE metodami uproszczonymi (stawki jednostkowe)</vt:lpstr>
      <vt:lpstr>Stawka jednostkowa na podnoszenie przez partnerów KM kompetencji związanych z ich uczestnictwem w KM  </vt:lpstr>
      <vt:lpstr>Stawka jednostkowa na przygotowanie do posiedzeń KM    </vt:lpstr>
      <vt:lpstr>Stawka jednostkowa na zewnętrzne wsparcie doradcze dla partnera KM   </vt:lpstr>
      <vt:lpstr>Umowa dotacji   </vt:lpstr>
      <vt:lpstr>Harmonogram   </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Potiopa Justyna</cp:lastModifiedBy>
  <cp:revision>113</cp:revision>
  <cp:lastPrinted>2024-10-15T12:44:10Z</cp:lastPrinted>
  <dcterms:created xsi:type="dcterms:W3CDTF">2022-06-22T09:40:44Z</dcterms:created>
  <dcterms:modified xsi:type="dcterms:W3CDTF">2024-10-15T13:31:54Z</dcterms:modified>
</cp:coreProperties>
</file>