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5" r:id="rId2"/>
    <p:sldId id="275" r:id="rId3"/>
    <p:sldId id="572" r:id="rId4"/>
    <p:sldId id="309" r:id="rId5"/>
    <p:sldId id="573" r:id="rId6"/>
    <p:sldId id="593" r:id="rId7"/>
    <p:sldId id="571" r:id="rId8"/>
    <p:sldId id="289" r:id="rId9"/>
    <p:sldId id="574" r:id="rId10"/>
    <p:sldId id="577" r:id="rId11"/>
    <p:sldId id="581" r:id="rId12"/>
    <p:sldId id="582" r:id="rId13"/>
    <p:sldId id="586" r:id="rId14"/>
    <p:sldId id="591" r:id="rId15"/>
    <p:sldId id="587" r:id="rId16"/>
    <p:sldId id="588" r:id="rId17"/>
    <p:sldId id="585" r:id="rId18"/>
    <p:sldId id="584" r:id="rId19"/>
    <p:sldId id="592" r:id="rId20"/>
    <p:sldId id="578" r:id="rId21"/>
    <p:sldId id="589" r:id="rId22"/>
    <p:sldId id="260" r:id="rId23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04" autoAdjust="0"/>
    <p:restoredTop sz="84076" autoAdjust="0"/>
  </p:normalViewPr>
  <p:slideViewPr>
    <p:cSldViewPr showGuides="1">
      <p:cViewPr varScale="1">
        <p:scale>
          <a:sx n="143" d="100"/>
          <a:sy n="143" d="100"/>
        </p:scale>
        <p:origin x="1242" y="13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94273885464501"/>
          <c:y val="7.0255268890625791E-2"/>
          <c:w val="0.72950174978127735"/>
          <c:h val="0.64770341207349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'Wykres na KM'!$C$2</c:f>
              <c:strCache>
                <c:ptCount val="1"/>
                <c:pt idx="0">
                  <c:v>Alokacja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KM'!$C$3:$C$7</c:f>
              <c:numCache>
                <c:formatCode>#\ ##0.00\ [$EUR]</c:formatCode>
                <c:ptCount val="4"/>
                <c:pt idx="0">
                  <c:v>483010382</c:v>
                </c:pt>
                <c:pt idx="1">
                  <c:v>175640139</c:v>
                </c:pt>
                <c:pt idx="2">
                  <c:v>31364311</c:v>
                </c:pt>
                <c:pt idx="3">
                  <c:v>690014832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8-4FF1-A7FE-B285DDD3D7C8}"/>
            </c:ext>
          </c:extLst>
        </c:ser>
        <c:ser>
          <c:idx val="1"/>
          <c:order val="1"/>
          <c:tx>
            <c:strRef>
              <c:f>'Wykres na KM'!$D$2</c:f>
              <c:strCache>
                <c:ptCount val="1"/>
                <c:pt idx="0">
                  <c:v>Liczba podpisanych umów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KM'!$D$3:$D$7</c:f>
            </c:numRef>
          </c:val>
          <c:extLst>
            <c:ext xmlns:c16="http://schemas.microsoft.com/office/drawing/2014/chart" uri="{C3380CC4-5D6E-409C-BE32-E72D297353CC}">
              <c16:uniqueId val="{00000001-7A88-4FF1-A7FE-B285DDD3D7C8}"/>
            </c:ext>
          </c:extLst>
        </c:ser>
        <c:ser>
          <c:idx val="2"/>
          <c:order val="2"/>
          <c:tx>
            <c:strRef>
              <c:f>'Wykres na KM'!$E$2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KM'!$E$3:$E$7</c:f>
            </c:numRef>
          </c:val>
          <c:extLst>
            <c:ext xmlns:c16="http://schemas.microsoft.com/office/drawing/2014/chart" uri="{C3380CC4-5D6E-409C-BE32-E72D297353CC}">
              <c16:uniqueId val="{00000002-7A88-4FF1-A7FE-B285DDD3D7C8}"/>
            </c:ext>
          </c:extLst>
        </c:ser>
        <c:ser>
          <c:idx val="3"/>
          <c:order val="3"/>
          <c:tx>
            <c:strRef>
              <c:f>'Wykres na KM'!$F$2</c:f>
              <c:strCache>
                <c:ptCount val="1"/>
                <c:pt idx="0">
                  <c:v>Łączny koszt kwalifikowalny wybranych operacji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KM'!$F$3:$F$7</c:f>
              <c:numCache>
                <c:formatCode>#\ ##0.00\ [$EUR]</c:formatCode>
                <c:ptCount val="4"/>
                <c:pt idx="0">
                  <c:v>246363371.00999999</c:v>
                </c:pt>
                <c:pt idx="1">
                  <c:v>97325523.050000012</c:v>
                </c:pt>
                <c:pt idx="2">
                  <c:v>15675462.32</c:v>
                </c:pt>
                <c:pt idx="3">
                  <c:v>359364356.38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88-4FF1-A7FE-B285DDD3D7C8}"/>
            </c:ext>
          </c:extLst>
        </c:ser>
        <c:ser>
          <c:idx val="4"/>
          <c:order val="4"/>
          <c:tx>
            <c:strRef>
              <c:f>'Wykres na KM'!$G$2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KM'!$G$3:$G$7</c:f>
            </c:numRef>
          </c:val>
          <c:extLst>
            <c:ext xmlns:c16="http://schemas.microsoft.com/office/drawing/2014/chart" uri="{C3380CC4-5D6E-409C-BE32-E72D297353CC}">
              <c16:uniqueId val="{00000004-7A88-4FF1-A7FE-B285DDD3D7C8}"/>
            </c:ext>
          </c:extLst>
        </c:ser>
        <c:ser>
          <c:idx val="5"/>
          <c:order val="5"/>
          <c:tx>
            <c:strRef>
              <c:f>'Wykres na KM'!$H$2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KM'!$H$3:$H$7</c:f>
            </c:numRef>
          </c:val>
          <c:extLst>
            <c:ext xmlns:c16="http://schemas.microsoft.com/office/drawing/2014/chart" uri="{C3380CC4-5D6E-409C-BE32-E72D297353CC}">
              <c16:uniqueId val="{00000005-7A88-4FF1-A7FE-B285DDD3D7C8}"/>
            </c:ext>
          </c:extLst>
        </c:ser>
        <c:ser>
          <c:idx val="6"/>
          <c:order val="6"/>
          <c:tx>
            <c:strRef>
              <c:f>'Wykres na KM'!$I$2</c:f>
              <c:strCache>
                <c:ptCount val="1"/>
                <c:pt idx="0">
                  <c:v>Wykorzystanie alokacji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KM'!$I$3:$I$7</c:f>
            </c:numRef>
          </c:val>
          <c:extLst>
            <c:ext xmlns:c16="http://schemas.microsoft.com/office/drawing/2014/chart" uri="{C3380CC4-5D6E-409C-BE32-E72D297353CC}">
              <c16:uniqueId val="{00000006-7A88-4FF1-A7FE-B285DDD3D7C8}"/>
            </c:ext>
          </c:extLst>
        </c:ser>
        <c:ser>
          <c:idx val="7"/>
          <c:order val="7"/>
          <c:tx>
            <c:strRef>
              <c:f>'Wykres na KM'!$J$2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KM'!$J$3:$J$7</c:f>
            </c:numRef>
          </c:val>
          <c:extLst>
            <c:ext xmlns:c16="http://schemas.microsoft.com/office/drawing/2014/chart" uri="{C3380CC4-5D6E-409C-BE32-E72D297353CC}">
              <c16:uniqueId val="{00000007-7A88-4FF1-A7FE-B285DDD3D7C8}"/>
            </c:ext>
          </c:extLst>
        </c:ser>
        <c:ser>
          <c:idx val="8"/>
          <c:order val="8"/>
          <c:tx>
            <c:strRef>
              <c:f>'Wykres na KM'!$K$2</c:f>
              <c:strCache>
                <c:ptCount val="1"/>
                <c:pt idx="0">
                  <c:v>Łączne wydatki kwalifikowalne zadeklarowane przez beneficjentów 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  <a:sp3d/>
          </c:spPr>
          <c:invertIfNegative val="0"/>
          <c:cat>
            <c:strRef>
              <c:f>'Wykres na KM'!$B$3:$B$7</c:f>
              <c:strCache>
                <c:ptCount val="4"/>
                <c:pt idx="0">
                  <c:v>01.01</c:v>
                </c:pt>
                <c:pt idx="1">
                  <c:v>02.01</c:v>
                </c:pt>
                <c:pt idx="2">
                  <c:v>03.01</c:v>
                </c:pt>
                <c:pt idx="3">
                  <c:v>Cały Program</c:v>
                </c:pt>
              </c:strCache>
            </c:strRef>
          </c:cat>
          <c:val>
            <c:numRef>
              <c:f>'Wykres na KM'!$K$3:$K$7</c:f>
              <c:numCache>
                <c:formatCode>#\ ##0.00\ [$EUR]</c:formatCode>
                <c:ptCount val="4"/>
                <c:pt idx="0">
                  <c:v>119796039.24000001</c:v>
                </c:pt>
                <c:pt idx="1">
                  <c:v>11043896.59</c:v>
                </c:pt>
                <c:pt idx="2">
                  <c:v>2140068.37</c:v>
                </c:pt>
                <c:pt idx="3">
                  <c:v>132980004.20000002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88-4FF1-A7FE-B285DDD3D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8742159"/>
        <c:axId val="798742991"/>
        <c:axId val="0"/>
      </c:bar3DChart>
      <c:catAx>
        <c:axId val="79874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8742991"/>
        <c:crosses val="autoZero"/>
        <c:auto val="1"/>
        <c:lblAlgn val="ctr"/>
        <c:lblOffset val="100"/>
        <c:noMultiLvlLbl val="0"/>
      </c:catAx>
      <c:valAx>
        <c:axId val="79874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EUR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874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0.27847</cdr:x>
      <cdr:y>0.15132</cdr:y>
    </cdr:from>
    <cdr:to>
      <cdr:x>0.36312</cdr:x>
      <cdr:y>0.22004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4FBF9AD-1B4E-43F5-824A-B97AAD151D0D}"/>
            </a:ext>
          </a:extLst>
        </cdr:cNvPr>
        <cdr:cNvSpPr txBox="1"/>
      </cdr:nvSpPr>
      <cdr:spPr>
        <a:xfrm xmlns:a="http://schemas.openxmlformats.org/drawingml/2006/main">
          <a:off x="2361161" y="698517"/>
          <a:ext cx="717768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/>
            <a:t>100%</a:t>
          </a:r>
        </a:p>
      </cdr:txBody>
    </cdr:sp>
  </cdr:relSizeAnchor>
  <cdr:relSizeAnchor xmlns:cdr="http://schemas.openxmlformats.org/drawingml/2006/chartDrawing">
    <cdr:from>
      <cdr:x>0.33764</cdr:x>
      <cdr:y>0.32608</cdr:y>
    </cdr:from>
    <cdr:to>
      <cdr:x>0.43106</cdr:x>
      <cdr:y>0.40723</cdr:y>
    </cdr:to>
    <cdr:sp macro="" textlink="">
      <cdr:nvSpPr>
        <cdr:cNvPr id="3" name="pole tekstowe 1">
          <a:extLst xmlns:a="http://schemas.openxmlformats.org/drawingml/2006/main">
            <a:ext uri="{FF2B5EF4-FFF2-40B4-BE49-F238E27FC236}">
              <a16:creationId xmlns:a16="http://schemas.microsoft.com/office/drawing/2014/main" id="{855205B7-2C8B-4F18-8696-7E8AFA9C0280}"/>
            </a:ext>
          </a:extLst>
        </cdr:cNvPr>
        <cdr:cNvSpPr txBox="1"/>
      </cdr:nvSpPr>
      <cdr:spPr>
        <a:xfrm xmlns:a="http://schemas.openxmlformats.org/drawingml/2006/main">
          <a:off x="2862904" y="1505222"/>
          <a:ext cx="792088" cy="374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/>
            <a:t>51,01%</a:t>
          </a:r>
        </a:p>
      </cdr:txBody>
    </cdr:sp>
  </cdr:relSizeAnchor>
  <cdr:relSizeAnchor xmlns:cdr="http://schemas.openxmlformats.org/drawingml/2006/chartDrawing">
    <cdr:from>
      <cdr:x>0.37188</cdr:x>
      <cdr:y>0.46564</cdr:y>
    </cdr:from>
    <cdr:to>
      <cdr:x>0.45763</cdr:x>
      <cdr:y>0.53436</cdr:y>
    </cdr:to>
    <cdr:sp macro="" textlink="">
      <cdr:nvSpPr>
        <cdr:cNvPr id="4" name="pole tekstowe 1">
          <a:extLst xmlns:a="http://schemas.openxmlformats.org/drawingml/2006/main">
            <a:ext uri="{FF2B5EF4-FFF2-40B4-BE49-F238E27FC236}">
              <a16:creationId xmlns:a16="http://schemas.microsoft.com/office/drawing/2014/main" id="{855205B7-2C8B-4F18-8696-7E8AFA9C0280}"/>
            </a:ext>
          </a:extLst>
        </cdr:cNvPr>
        <cdr:cNvSpPr txBox="1"/>
      </cdr:nvSpPr>
      <cdr:spPr>
        <a:xfrm xmlns:a="http://schemas.openxmlformats.org/drawingml/2006/main">
          <a:off x="3153207" y="2149458"/>
          <a:ext cx="727050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/>
            <a:t>24,80%</a:t>
          </a:r>
        </a:p>
      </cdr:txBody>
    </cdr:sp>
  </cdr:relSizeAnchor>
  <cdr:relSizeAnchor xmlns:cdr="http://schemas.openxmlformats.org/drawingml/2006/chartDrawing">
    <cdr:from>
      <cdr:x>0.5</cdr:x>
      <cdr:y>0.50687</cdr:y>
    </cdr:from>
    <cdr:to>
      <cdr:x>0.59236</cdr:x>
      <cdr:y>0.5756</cdr:y>
    </cdr:to>
    <cdr:sp macro="" textlink="">
      <cdr:nvSpPr>
        <cdr:cNvPr id="5" name="pole tekstowe 1">
          <a:extLst xmlns:a="http://schemas.openxmlformats.org/drawingml/2006/main">
            <a:ext uri="{FF2B5EF4-FFF2-40B4-BE49-F238E27FC236}">
              <a16:creationId xmlns:a16="http://schemas.microsoft.com/office/drawing/2014/main" id="{855205B7-2C8B-4F18-8696-7E8AFA9C0280}"/>
            </a:ext>
          </a:extLst>
        </cdr:cNvPr>
        <cdr:cNvSpPr txBox="1"/>
      </cdr:nvSpPr>
      <cdr:spPr>
        <a:xfrm xmlns:a="http://schemas.openxmlformats.org/drawingml/2006/main">
          <a:off x="4239524" y="2339802"/>
          <a:ext cx="783140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/>
            <a:t>55,41%</a:t>
          </a:r>
        </a:p>
      </cdr:txBody>
    </cdr:sp>
  </cdr:relSizeAnchor>
  <cdr:relSizeAnchor xmlns:cdr="http://schemas.openxmlformats.org/drawingml/2006/chartDrawing">
    <cdr:from>
      <cdr:x>0.54112</cdr:x>
      <cdr:y>0.5845</cdr:y>
    </cdr:from>
    <cdr:to>
      <cdr:x>0.62577</cdr:x>
      <cdr:y>0.65322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id="{855205B7-2C8B-4F18-8696-7E8AFA9C0280}"/>
            </a:ext>
          </a:extLst>
        </cdr:cNvPr>
        <cdr:cNvSpPr txBox="1"/>
      </cdr:nvSpPr>
      <cdr:spPr>
        <a:xfrm xmlns:a="http://schemas.openxmlformats.org/drawingml/2006/main">
          <a:off x="4588176" y="2698132"/>
          <a:ext cx="717768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/>
            <a:t>6,29%</a:t>
          </a:r>
        </a:p>
      </cdr:txBody>
    </cdr:sp>
  </cdr:relSizeAnchor>
  <cdr:relSizeAnchor xmlns:cdr="http://schemas.openxmlformats.org/drawingml/2006/chartDrawing">
    <cdr:from>
      <cdr:x>0.65841</cdr:x>
      <cdr:y>0.55162</cdr:y>
    </cdr:from>
    <cdr:to>
      <cdr:x>0.76227</cdr:x>
      <cdr:y>0.62034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id="{855205B7-2C8B-4F18-8696-7E8AFA9C0280}"/>
            </a:ext>
          </a:extLst>
        </cdr:cNvPr>
        <cdr:cNvSpPr txBox="1"/>
      </cdr:nvSpPr>
      <cdr:spPr>
        <a:xfrm xmlns:a="http://schemas.openxmlformats.org/drawingml/2006/main">
          <a:off x="5582720" y="2546342"/>
          <a:ext cx="880584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/>
            <a:t>49,98%</a:t>
          </a:r>
        </a:p>
      </cdr:txBody>
    </cdr:sp>
  </cdr:relSizeAnchor>
  <cdr:relSizeAnchor xmlns:cdr="http://schemas.openxmlformats.org/drawingml/2006/chartDrawing">
    <cdr:from>
      <cdr:x>0.70255</cdr:x>
      <cdr:y>0.59281</cdr:y>
    </cdr:from>
    <cdr:to>
      <cdr:x>0.7872</cdr:x>
      <cdr:y>0.66153</cdr:y>
    </cdr:to>
    <cdr:sp macro="" textlink="">
      <cdr:nvSpPr>
        <cdr:cNvPr id="8" name="pole tekstowe 1">
          <a:extLst xmlns:a="http://schemas.openxmlformats.org/drawingml/2006/main">
            <a:ext uri="{FF2B5EF4-FFF2-40B4-BE49-F238E27FC236}">
              <a16:creationId xmlns:a16="http://schemas.microsoft.com/office/drawing/2014/main" id="{855205B7-2C8B-4F18-8696-7E8AFA9C0280}"/>
            </a:ext>
          </a:extLst>
        </cdr:cNvPr>
        <cdr:cNvSpPr txBox="1"/>
      </cdr:nvSpPr>
      <cdr:spPr>
        <a:xfrm xmlns:a="http://schemas.openxmlformats.org/drawingml/2006/main">
          <a:off x="5956936" y="2736504"/>
          <a:ext cx="717768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/>
            <a:t>6,82%</a:t>
          </a:r>
        </a:p>
      </cdr:txBody>
    </cdr:sp>
  </cdr:relSizeAnchor>
  <cdr:relSizeAnchor xmlns:cdr="http://schemas.openxmlformats.org/drawingml/2006/chartDrawing">
    <cdr:from>
      <cdr:x>0.8387</cdr:x>
      <cdr:y>0.21795</cdr:y>
    </cdr:from>
    <cdr:to>
      <cdr:x>0.93187</cdr:x>
      <cdr:y>0.28716</cdr:y>
    </cdr:to>
    <cdr:sp macro="" textlink="">
      <cdr:nvSpPr>
        <cdr:cNvPr id="9" name="pole tekstowe 1">
          <a:extLst xmlns:a="http://schemas.openxmlformats.org/drawingml/2006/main">
            <a:ext uri="{FF2B5EF4-FFF2-40B4-BE49-F238E27FC236}">
              <a16:creationId xmlns:a16="http://schemas.microsoft.com/office/drawing/2014/main" id="{855205B7-2C8B-4F18-8696-7E8AFA9C0280}"/>
            </a:ext>
          </a:extLst>
        </cdr:cNvPr>
        <cdr:cNvSpPr txBox="1"/>
      </cdr:nvSpPr>
      <cdr:spPr>
        <a:xfrm xmlns:a="http://schemas.openxmlformats.org/drawingml/2006/main">
          <a:off x="7111376" y="1006113"/>
          <a:ext cx="790010" cy="319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/>
            <a:t>52,08%</a:t>
          </a:r>
        </a:p>
      </cdr:txBody>
    </cdr:sp>
  </cdr:relSizeAnchor>
  <cdr:relSizeAnchor xmlns:cdr="http://schemas.openxmlformats.org/drawingml/2006/chartDrawing">
    <cdr:from>
      <cdr:x>0.88154</cdr:x>
      <cdr:y>0.40554</cdr:y>
    </cdr:from>
    <cdr:to>
      <cdr:x>0.98102</cdr:x>
      <cdr:y>0.47427</cdr:y>
    </cdr:to>
    <cdr:sp macro="" textlink="">
      <cdr:nvSpPr>
        <cdr:cNvPr id="10" name="pole tekstowe 1">
          <a:extLst xmlns:a="http://schemas.openxmlformats.org/drawingml/2006/main">
            <a:ext uri="{FF2B5EF4-FFF2-40B4-BE49-F238E27FC236}">
              <a16:creationId xmlns:a16="http://schemas.microsoft.com/office/drawing/2014/main" id="{855205B7-2C8B-4F18-8696-7E8AFA9C0280}"/>
            </a:ext>
          </a:extLst>
        </cdr:cNvPr>
        <cdr:cNvSpPr txBox="1"/>
      </cdr:nvSpPr>
      <cdr:spPr>
        <a:xfrm xmlns:a="http://schemas.openxmlformats.org/drawingml/2006/main">
          <a:off x="7474647" y="1872046"/>
          <a:ext cx="843450" cy="31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/>
            <a:t>19,27%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2025-04-09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2025-04-09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media/145514/Broszura-badanie-2024.pdf" TargetMode="External"/><Relationship Id="rId2" Type="http://schemas.openxmlformats.org/officeDocument/2006/relationships/hyperlink" Target="https://www.funduszeeuropejskie.gov.pl/media/145908/raport_koncowy2024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funduszeeuropejskie.gov.pl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Stan wdrażania Programu Pomoc Techniczna dla Funduszy Europejskich 2021-2027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5364012"/>
            <a:ext cx="7920037" cy="577781"/>
          </a:xfrm>
        </p:spPr>
        <p:txBody>
          <a:bodyPr/>
          <a:lstStyle/>
          <a:p>
            <a:r>
              <a:rPr lang="pl-PL" dirty="0"/>
              <a:t>11 kwietnia 2025 r.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1261-A096-4701-818F-FA57047FD5DA}" type="datetime1">
              <a:rPr lang="pl-PL" smtClean="0"/>
              <a:t>2025-04-09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(1)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412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b="1" dirty="0"/>
              <a:t>Tytuł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projektu: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Działania informacyjno-promocyjne Funduszy Europejskich w Polsce</a:t>
            </a:r>
          </a:p>
          <a:p>
            <a:pPr>
              <a:lnSpc>
                <a:spcPct val="200000"/>
              </a:lnSpc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Numer projektu: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PTFE.03.01-IZ.00-0001/23</a:t>
            </a:r>
          </a:p>
          <a:p>
            <a:pPr>
              <a:lnSpc>
                <a:spcPct val="200000"/>
              </a:lnSpc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Beneficjent: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Departament Promocji Funduszy Europejskich, Ministerstwo Funduszy i Polityki Regionalnej</a:t>
            </a:r>
          </a:p>
          <a:p>
            <a:pPr>
              <a:lnSpc>
                <a:spcPct val="200000"/>
              </a:lnSpc>
            </a:pP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Termin realizacji: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01.01.2023 – 31.21.2025</a:t>
            </a:r>
          </a:p>
          <a:p>
            <a:pPr>
              <a:lnSpc>
                <a:spcPct val="150000"/>
              </a:lnSpc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Instytucja ds. koordynacji wdrożeniowej Umowy Partnerstwa w zakresie informacji i promocji (IK UP) w 2024 r. prowadziła działania komunikacyjne finansowane ze środków 3 priorytetu programu PTFE 2021-2027 o wartości prawie 22 mln zł. </a:t>
            </a:r>
          </a:p>
        </p:txBody>
      </p:sp>
    </p:spTree>
    <p:extLst>
      <p:ext uri="{BB962C8B-B14F-4D97-AF65-F5344CB8AC3E}">
        <p14:creationId xmlns:p14="http://schemas.microsoft.com/office/powerpoint/2010/main" val="4214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(2)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519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b="1" dirty="0"/>
              <a:t>Badania zrealizowane w 2024 r. m.in.: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cykliczne badanie ogółu społeczeństwa pod nazwą: „Badanie rozpoznawalności i wiedzy o Funduszach Europejskich w społeczeństwie polskim. Edycja 2024”, dotyczące wiedzy i przekonań Polaków nt. FE oraz mierzące wskaźniki określone w Strategii komunikacji, przeprowadzone na próbie mieszkańców Polski w wieku 15 lat i więcej, reprezentatywnej na poziomie województw (n=6167);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Raport i broszura znajdują się na Portalu FE oraz pod linkami: </a:t>
            </a:r>
            <a:r>
              <a:rPr lang="pl-PL" sz="1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Raport z badania 2024.pdf</a:t>
            </a: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l-PL" sz="1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Broszura z badania 2024.pdf</a:t>
            </a:r>
            <a:endParaRPr lang="pl-PL" sz="14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dwa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badania jakościowe oceniające materiały reklamowe na potrzeby kampanii marki Fundusze Europejskie w kontekście 20 lat Polski w UE;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sz="1400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24666B4-8BCA-43F4-9D80-AF4598ABD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50" y="4283893"/>
            <a:ext cx="1512167" cy="19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9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(3)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244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l-PL" sz="2000" b="1" dirty="0"/>
              <a:t>Portal Funduszy Europejskich</a:t>
            </a:r>
          </a:p>
          <a:p>
            <a:pPr>
              <a:spcAft>
                <a:spcPts val="9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Portal </a:t>
            </a:r>
            <a:r>
              <a:rPr lang="pl-PL" sz="14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hlinkClick r:id="rId2"/>
              </a:rPr>
              <a:t>www.FunduszeEuropejskie.gov.pl</a:t>
            </a: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jest głównym źródłem informacji na temat FE. </a:t>
            </a:r>
          </a:p>
          <a:p>
            <a:pPr>
              <a:spcAft>
                <a:spcPts val="9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Zawiera informacje na temat wszystkich programów realizowanych w Polsce oraz gromadzi m.in. wszystkie ogłoszenia o planowanych, aktualnych i zakończonych naborach wniosków.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Serwis jest przystosowany do potrzeb osób z niepełnosprawnościami. 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aktualizację informacji w 2024 r. dbało około 400 redaktorów z całej Polski.  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2024 roku Portal zanotował </a:t>
            </a:r>
            <a:r>
              <a:rPr lang="pl-PL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ponad 3,4 mln odwiedzin.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ED1D723-82D9-4AE9-8771-257F8824B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06" y="3203773"/>
            <a:ext cx="2931957" cy="37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2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(4)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256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l-PL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Działania promocyjne w mediach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l-PL" sz="1400" dirty="0">
                <a:effectLst/>
                <a:ea typeface="Calibri" panose="020F0502020204030204" pitchFamily="34" charset="0"/>
              </a:rPr>
              <a:t>W okresie od 16.04 do 31.05.2024 r. zrealizowana została </a:t>
            </a:r>
            <a:r>
              <a:rPr lang="pl-PL" sz="1400" b="1" dirty="0">
                <a:effectLst/>
                <a:ea typeface="Calibri" panose="020F0502020204030204" pitchFamily="34" charset="0"/>
              </a:rPr>
              <a:t>Kampania „Dobrze że jesteśmy razem. 20 lat Polski w Unii Europejskiej”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endParaRPr lang="pl-PL" sz="1400" b="1" dirty="0"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endParaRPr lang="pl-PL" sz="1400" b="1" dirty="0">
              <a:effectLst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52C6EEB-F1BD-405B-8755-55B6BD47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24" y="3222755"/>
            <a:ext cx="5450823" cy="278290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73B0A08-1A0D-448D-9310-76BE8FC3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98" y="2860497"/>
            <a:ext cx="2736304" cy="45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0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(5)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452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l-PL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Działania promocyjne w mediach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Osiągnięte wskaźniki: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Artykuły sponsorowane – ponad 10 000 tys. UU;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Welcome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 serwisach regionalnych i Nasze Miasto – blisko 130 tys. wyświetleń;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Kampania w wyszukiwarce Google – ponad 230 tys. odsłon;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Kampania GDN – ponad 3,5 mln wyświetleń;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 45” na YouTube – ponad 1,4 mln wyświetleń;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 na Facebooku – ponad 1mln wyświetleń;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Nośniki zewnętrzne: 206 billboardów, 148 </a:t>
            </a: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citylightów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 nośniki wielkoformatowe w Warszawie;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 telewizyjny 45” oraz 15” (stacje TVP, stacje Polsat, Stacje TVN, stacje TV Puls). Zasięg ok 16,73 mln widzów;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Spot radiowy 30” (RMF FM, RMF </a:t>
            </a: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Maxx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RMF Classic, Radio Zet, Tok FM, </a:t>
            </a: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Antyradio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Meloradio</a:t>
            </a: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Złote Przeboje, Radio Eska, Eska 2, VOX, Eska Rock. Polskie Radio 1, 3, Polskie Radio 24, Stacje regionalne Polskiego Radia), zasięg ok 8,21 mln słuchaczy.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2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(6)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421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Edukacja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Działania edukacyjne z zakresu Funduszy są prowadzone przez partnerów społecznych, gospodarczych i organizacje pozarządowe. 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Działania edukacyjne dla przedsiębiorców </a:t>
            </a: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prowadzą: Konsorcjum: Pracodawcy Rzeczypospolitej Polskiej oraz Mazowiecka Izba Rzemiosła i Przedsiębiorczości w Warszawie oraz Konsorcjum: Związek Pracodawców, Business Centre Club, Konfederacja Lewiatan. Działania te będą prowadzone do końca 2025 roku. Łącznie w działaniach edukacyjnych weźmie udział 3 755 osób. 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Działania edukacyjne dla organizacji pozarządowych </a:t>
            </a: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prowadzą: Konsorcjum: Ogólnopolska Federacja Organizacji Pozarządowych, Wspólnota Robocza Związków Organizacji Socjalnych, Związek Stowarzyszeń Polska Zielona Sieć, Podlaski Sejmik Osób z Niepełnosprawnościami oraz Konfederacja Inicjatyw Pozarządowych Rzeczpospolitej.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Działania te będą prowadzone do końca 2025 roku. Łącznie w działaniach edukacyjnych weźmie udział 6 727 osób. 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(7)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446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Edukacja w zakresie dostępności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Kontynuowaliśmy szkolenia z dostępności komunikacyjnej, przeszkoliliśmy prawie 500 osób. Przygotowaliśmy wewnętrzny kwartalnik News D+, w którym edukujemy i informujemy o dostępności. Zorganizowaliśmy dwa spotkania „Dostępne Ministerstwo”, w czasie których edukujemy pracowników o dostępności.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pl-PL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Prosty język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</a:rPr>
              <a:t>W 2024 r. prowadziliśmy działania edukacyjne  i promocyjne związane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</a:rPr>
              <a:t>z prostym językiem i efektywną komunikacją, w tym m.in.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</a:rPr>
              <a:t>szkolenia z prostego języka,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</a:rPr>
              <a:t>VI Forum Prostego Języka „Prosto i kropka”,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</a:rPr>
              <a:t>konkurs i szereg innych działań.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rgbClr val="000000"/>
                </a:solidFill>
                <a:ea typeface="Calibri" panose="020F0502020204030204" pitchFamily="34" charset="0"/>
              </a:rPr>
              <a:t>W szkoleniach z prostego języka przeszkoliliśmy blisko 750 osób.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E056789-DD91-4395-840F-0D666F59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040" y="3347789"/>
            <a:ext cx="2448272" cy="374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8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(8)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484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r>
              <a:rPr lang="pl-PL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Wydarzenia</a:t>
            </a:r>
            <a:r>
              <a:rPr lang="pl-PL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14 wydarzeniach, w których uczestniczyliśmy, wzięło udział łącznie ponad 107 tys. osób: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Europejski Kongres Samorządowy, 4-5.03.2024 r.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Festiwal Europejski, 1.05.2024 r.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Dzień Dziecka w KPRM 1.06.2024 r.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POLISH BUSINESSWOMEN CONGRES 18.09.2024 r.</a:t>
            </a:r>
            <a:endParaRPr lang="pl-PL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 Kongres Energetyczny 25-26.09.2024 r. 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PRECOP29, 2-3.10.2024 r.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Europejskie Forum Nowych Idei 16-18.10.2024 r.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Poznań Game Arena 25-27.10.2024 r.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Smart City Expo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Łódź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22-23.10.2024 r.</a:t>
            </a:r>
            <a:endParaRPr lang="pl-PL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GREENPACT </a:t>
            </a:r>
            <a:r>
              <a:rPr lang="pl-PL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ESG 29-30.10.2024 r.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Europejski Kongres MŚP 29-30.10.2024 r. </a:t>
            </a:r>
            <a:endParaRPr lang="pl-PL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Warsaw</a:t>
            </a: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5-7.11.2024 r.</a:t>
            </a: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Eyes Economy Summit 19-20.11.2024 r.</a:t>
            </a:r>
            <a:endParaRPr lang="pl-PL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Clr>
                <a:srgbClr val="000000"/>
              </a:buClr>
              <a:buFont typeface="+mj-lt"/>
              <a:buAutoNum type="arabicParenR"/>
            </a:pPr>
            <a:r>
              <a:rPr lang="pl-P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Konferencja „W kierunku bardziej dostępnej Europy”, 13.12.2024 r.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0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07793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3 Skuteczna komunikacja (9)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051645"/>
            <a:ext cx="8640382" cy="452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r>
              <a:rPr lang="pl-PL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Publikacje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broszurę „Polityka spójności w czasie polskiej prezydencji w Radzie Unii Europejskiej – wersja polska;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broszurę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„Cohesion Policy. MDFRP </a:t>
            </a:r>
            <a:r>
              <a:rPr lang="en-US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the Polish Presidency of the European Union;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album polsko-angielski „Dobrze, że jesteśmy razem” – z okazji 20-lecia Polski w UE;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l-PL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ulotkę o Polskim Akcie o Dostępności;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4 numery biuletynu Funduszy Europejskich „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eFEkty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Zdjęcia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Wykonano19 sesji zdjęciowych projektów dofinansowanych z Funduszy Europejskich. Fotografie są wykorzystywane w różnych działaniach informacyjno-promocyjnych IK UP.</a:t>
            </a:r>
          </a:p>
          <a:p>
            <a:pPr>
              <a:lnSpc>
                <a:spcPct val="115000"/>
              </a:lnSpc>
              <a:spcBef>
                <a:spcPts val="400"/>
              </a:spcBef>
              <a:spcAft>
                <a:spcPts val="900"/>
              </a:spcAft>
            </a:pP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78772B64-093C-4AA5-90FB-C2DCBE050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06" y="3146064"/>
            <a:ext cx="1800200" cy="23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079801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1 Skuteczne instytucje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411685"/>
            <a:ext cx="8640382" cy="487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b="1" dirty="0"/>
              <a:t>Tytuł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projektu: </a:t>
            </a:r>
            <a:r>
              <a:rPr lang="pl-PL" sz="2000" dirty="0"/>
              <a:t>Wsparcie Krajowej Jednostki Ewaluacji w zakresie realizacji procesu ewaluacji polityki spójności</a:t>
            </a:r>
          </a:p>
          <a:p>
            <a:pPr>
              <a:lnSpc>
                <a:spcPct val="200000"/>
              </a:lnSpc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Numer projektu: </a:t>
            </a:r>
            <a:r>
              <a:rPr lang="pl-PL" sz="2000" dirty="0"/>
              <a:t>PTFE.01.01-IZ.00-0011/23</a:t>
            </a:r>
          </a:p>
          <a:p>
            <a:pPr>
              <a:lnSpc>
                <a:spcPct val="200000"/>
              </a:lnSpc>
            </a:pPr>
            <a:r>
              <a:rPr lang="pl-PL" sz="2000" b="1" dirty="0"/>
              <a:t>Beneficjent: </a:t>
            </a:r>
            <a:r>
              <a:rPr lang="pl-PL" sz="2000" dirty="0"/>
              <a:t>Krajowa Jednostka Ewaluacji, Ministerstwo Funduszy i Polityki Regionalnej</a:t>
            </a:r>
          </a:p>
          <a:p>
            <a:pPr>
              <a:lnSpc>
                <a:spcPct val="200000"/>
              </a:lnSpc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Termin realizacji: </a:t>
            </a:r>
            <a:r>
              <a:rPr lang="pl-PL" sz="2000" dirty="0"/>
              <a:t>20-10-2023 – 31.12.2026</a:t>
            </a:r>
          </a:p>
          <a:p>
            <a:pPr>
              <a:lnSpc>
                <a:spcPct val="200000"/>
              </a:lnSpc>
            </a:pPr>
            <a:endParaRPr lang="pl-PL" sz="2000" dirty="0"/>
          </a:p>
          <a:p>
            <a:pPr>
              <a:lnSpc>
                <a:spcPct val="2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550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Plan prezentacji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+mn-lt"/>
              </a:rPr>
              <a:t>I. Stan wdrażania PT FE 21 27	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n-lt"/>
              </a:rPr>
              <a:t>II. Przegląd śródokresowy Programu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+mn-lt"/>
              </a:rPr>
              <a:t>III. Wybrane projekty w Programie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066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151809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2 Skuteczni beneficjenci (1)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411685"/>
            <a:ext cx="8640382" cy="635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b="1" dirty="0"/>
              <a:t>Tytuł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projektu: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Kształtowanie umiejętności zarządzania w Związkach ZIT - Zintegrowani.</a:t>
            </a:r>
          </a:p>
          <a:p>
            <a:pPr>
              <a:lnSpc>
                <a:spcPct val="200000"/>
              </a:lnSpc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Numer projektu: </a:t>
            </a:r>
            <a:r>
              <a:rPr lang="pl-PL" sz="2000" dirty="0"/>
              <a:t>PTFE.02.01-IZ.00-0003/24</a:t>
            </a:r>
          </a:p>
          <a:p>
            <a:pPr>
              <a:lnSpc>
                <a:spcPct val="200000"/>
              </a:lnSpc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Beneficjent: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Departament Programów Regionalnych, Ministerstwo Funduszy i Polityki Regionalnej</a:t>
            </a:r>
          </a:p>
          <a:p>
            <a:pPr>
              <a:lnSpc>
                <a:spcPct val="200000"/>
              </a:lnSpc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Termin realizacji: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02.01.2024 – 31.21.2026</a:t>
            </a:r>
          </a:p>
          <a:p>
            <a:pPr>
              <a:lnSpc>
                <a:spcPct val="200000"/>
              </a:lnSpc>
            </a:pPr>
            <a:endParaRPr lang="pl-PL" sz="2400" dirty="0"/>
          </a:p>
          <a:p>
            <a:pPr>
              <a:lnSpc>
                <a:spcPct val="200000"/>
              </a:lnSpc>
            </a:pPr>
            <a:endParaRPr lang="pl-PL" sz="2400" dirty="0"/>
          </a:p>
          <a:p>
            <a:pPr>
              <a:lnSpc>
                <a:spcPct val="200000"/>
              </a:lnSpc>
            </a:pPr>
            <a:endParaRPr lang="pl-PL" sz="2000" dirty="0"/>
          </a:p>
          <a:p>
            <a:pPr>
              <a:lnSpc>
                <a:spcPct val="2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508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151809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Aktualności w Programie </a:t>
            </a:r>
            <a:br>
              <a:rPr lang="pl-PL" sz="2000" dirty="0"/>
            </a:br>
            <a:r>
              <a:rPr lang="pl-PL" sz="2000" dirty="0"/>
              <a:t>Priorytet 2 Skuteczni beneficjenci (2)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385466" y="2411685"/>
            <a:ext cx="8640382" cy="573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b="1" dirty="0"/>
              <a:t>Tytuł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projektu: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Sieciowanie Związków ZIT w Polsce</a:t>
            </a:r>
          </a:p>
          <a:p>
            <a:pPr>
              <a:lnSpc>
                <a:spcPct val="200000"/>
              </a:lnSpc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Numer projektu: </a:t>
            </a:r>
            <a:r>
              <a:rPr lang="pl-PL" sz="2000" dirty="0"/>
              <a:t>PTFE.02.01-IZ.00-0006/24</a:t>
            </a:r>
          </a:p>
          <a:p>
            <a:pPr>
              <a:lnSpc>
                <a:spcPct val="200000"/>
              </a:lnSpc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Beneficjent: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Departament Programów Regionalnych, Ministerstwo Funduszy i Polityki Regionalnej</a:t>
            </a:r>
          </a:p>
          <a:p>
            <a:pPr>
              <a:lnSpc>
                <a:spcPct val="200000"/>
              </a:lnSpc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Termin realizacji: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21.10.2024 – 31.10.2027</a:t>
            </a:r>
          </a:p>
          <a:p>
            <a:pPr>
              <a:lnSpc>
                <a:spcPct val="200000"/>
              </a:lnSpc>
            </a:pPr>
            <a:endParaRPr lang="pl-PL" sz="2400" dirty="0"/>
          </a:p>
          <a:p>
            <a:pPr>
              <a:lnSpc>
                <a:spcPct val="200000"/>
              </a:lnSpc>
            </a:pPr>
            <a:endParaRPr lang="pl-PL" sz="2400" dirty="0"/>
          </a:p>
          <a:p>
            <a:pPr>
              <a:lnSpc>
                <a:spcPct val="200000"/>
              </a:lnSpc>
            </a:pPr>
            <a:endParaRPr lang="pl-PL" sz="2000" dirty="0"/>
          </a:p>
          <a:p>
            <a:pPr>
              <a:lnSpc>
                <a:spcPct val="2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99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091C2198-468A-4240-8603-78F1FE9FE967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/>
          <a:srcRect l="11030" r="11030"/>
          <a:stretch>
            <a:fillRect/>
          </a:stretch>
        </p:blipFill>
        <p:spPr>
          <a:xfrm>
            <a:off x="1025524" y="0"/>
            <a:ext cx="9000901" cy="46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511849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Stan wdrażania w PT FE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186858" y="1711420"/>
            <a:ext cx="8640382" cy="460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1 listopada 2024 r. </a:t>
            </a:r>
            <a:r>
              <a:rPr lang="pl-PL" sz="2400" dirty="0"/>
              <a:t>rozpoczął się trzeci nabór dla projektów składanych w programie Pomoc Techniczna dla Funduszy Europejskich 2021-2027.</a:t>
            </a:r>
          </a:p>
          <a:p>
            <a:endParaRPr lang="pl-PL" sz="2400" dirty="0"/>
          </a:p>
          <a:p>
            <a:r>
              <a:rPr lang="pl-PL" sz="2400" dirty="0"/>
              <a:t>Termin trwania naboru dla </a:t>
            </a:r>
            <a:r>
              <a:rPr lang="pl-PL" sz="2400" b="1" dirty="0"/>
              <a:t>działania 1.1</a:t>
            </a:r>
            <a:r>
              <a:rPr lang="pl-PL" sz="2400" dirty="0"/>
              <a:t>: 1 listopada 2024 roku – 30 kwietnia 2025 roku</a:t>
            </a:r>
            <a:br>
              <a:rPr lang="pl-PL" sz="2400" dirty="0"/>
            </a:br>
            <a:endParaRPr lang="pl-PL" sz="2400" dirty="0"/>
          </a:p>
          <a:p>
            <a:r>
              <a:rPr lang="pl-PL" sz="2400" dirty="0"/>
              <a:t>Termin trwania naboru dla </a:t>
            </a:r>
            <a:r>
              <a:rPr lang="pl-PL" sz="2400" b="1" dirty="0"/>
              <a:t>działania 2.1 i 3.1</a:t>
            </a:r>
            <a:r>
              <a:rPr lang="pl-PL" sz="2400" dirty="0"/>
              <a:t>: 1 listopada 2024 roku – 30 września 2025 roku</a:t>
            </a:r>
          </a:p>
          <a:p>
            <a:pPr>
              <a:lnSpc>
                <a:spcPct val="20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6586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511849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Stan wdrażania w PT FE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186858" y="1711421"/>
            <a:ext cx="819149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Umowy w PT FE 2021-2027 wg stanu na</a:t>
            </a:r>
            <a:r>
              <a:rPr lang="pl-PL" sz="2400" b="1" dirty="0"/>
              <a:t> 31 marca 2025 </a:t>
            </a:r>
            <a:endParaRPr lang="pl-PL" sz="2400" dirty="0"/>
          </a:p>
        </p:txBody>
      </p:sp>
      <p:graphicFrame>
        <p:nvGraphicFramePr>
          <p:cNvPr id="12" name="Obiekt 11">
            <a:extLst>
              <a:ext uri="{FF2B5EF4-FFF2-40B4-BE49-F238E27FC236}">
                <a16:creationId xmlns:a16="http://schemas.microsoft.com/office/drawing/2014/main" id="{B1C3C1BA-AEEC-48FE-AF6A-622541A7F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15047"/>
              </p:ext>
            </p:extLst>
          </p:nvPr>
        </p:nvGraphicFramePr>
        <p:xfrm>
          <a:off x="449362" y="2766031"/>
          <a:ext cx="9646758" cy="422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5607136" imgH="2457450" progId="Excel.Sheet.12">
                  <p:embed/>
                </p:oleObj>
              </mc:Choice>
              <mc:Fallback>
                <p:oleObj name="Worksheet" r:id="rId3" imgW="5607136" imgH="2457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362" y="2766031"/>
                        <a:ext cx="9646758" cy="4227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89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511849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Stan wdrażania w PT FE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186858" y="1656179"/>
            <a:ext cx="819149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Do</a:t>
            </a:r>
            <a:r>
              <a:rPr lang="pl-PL" sz="2400" b="1" dirty="0"/>
              <a:t> 31 marca 2025 </a:t>
            </a:r>
            <a:r>
              <a:rPr lang="pl-PL" sz="2400" dirty="0"/>
              <a:t>w PT FE 2021-2027</a:t>
            </a:r>
          </a:p>
        </p:txBody>
      </p: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13672D4C-DED4-483A-875B-6D7771707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702086"/>
              </p:ext>
            </p:extLst>
          </p:nvPr>
        </p:nvGraphicFramePr>
        <p:xfrm>
          <a:off x="1186858" y="2332037"/>
          <a:ext cx="8479048" cy="461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pole tekstowe 1">
            <a:extLst>
              <a:ext uri="{FF2B5EF4-FFF2-40B4-BE49-F238E27FC236}">
                <a16:creationId xmlns:a16="http://schemas.microsoft.com/office/drawing/2014/main" id="{855205B7-2C8B-4F18-8696-7E8AFA9C0280}"/>
              </a:ext>
            </a:extLst>
          </p:cNvPr>
          <p:cNvSpPr txBox="1"/>
          <p:nvPr/>
        </p:nvSpPr>
        <p:spPr>
          <a:xfrm>
            <a:off x="5067498" y="4322877"/>
            <a:ext cx="717768" cy="3172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/>
              <a:t>100%</a:t>
            </a:r>
          </a:p>
        </p:txBody>
      </p:sp>
      <p:sp>
        <p:nvSpPr>
          <p:cNvPr id="19" name="pole tekstowe 1">
            <a:extLst>
              <a:ext uri="{FF2B5EF4-FFF2-40B4-BE49-F238E27FC236}">
                <a16:creationId xmlns:a16="http://schemas.microsoft.com/office/drawing/2014/main" id="{855205B7-2C8B-4F18-8696-7E8AFA9C0280}"/>
              </a:ext>
            </a:extLst>
          </p:cNvPr>
          <p:cNvSpPr txBox="1"/>
          <p:nvPr/>
        </p:nvSpPr>
        <p:spPr>
          <a:xfrm>
            <a:off x="6426026" y="4640113"/>
            <a:ext cx="717768" cy="3172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/>
              <a:t>100%</a:t>
            </a:r>
          </a:p>
        </p:txBody>
      </p:sp>
      <p:sp>
        <p:nvSpPr>
          <p:cNvPr id="20" name="pole tekstowe 1">
            <a:extLst>
              <a:ext uri="{FF2B5EF4-FFF2-40B4-BE49-F238E27FC236}">
                <a16:creationId xmlns:a16="http://schemas.microsoft.com/office/drawing/2014/main" id="{855205B7-2C8B-4F18-8696-7E8AFA9C0280}"/>
              </a:ext>
            </a:extLst>
          </p:cNvPr>
          <p:cNvSpPr txBox="1"/>
          <p:nvPr/>
        </p:nvSpPr>
        <p:spPr>
          <a:xfrm>
            <a:off x="7866186" y="2495189"/>
            <a:ext cx="717768" cy="3172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91017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1D7110-59E6-4CA8-8098-DEF7FC73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/>
              <a:t>Stan wdrażania PT FE w kontekście pozostałych programów FE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7594263-4359-4827-8DBA-10F3F7C06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188576"/>
              </p:ext>
            </p:extLst>
          </p:nvPr>
        </p:nvGraphicFramePr>
        <p:xfrm>
          <a:off x="1385466" y="2051645"/>
          <a:ext cx="7704856" cy="3816424"/>
        </p:xfrm>
        <a:graphic>
          <a:graphicData uri="http://schemas.openxmlformats.org/drawingml/2006/table">
            <a:tbl>
              <a:tblPr firstRow="1" firstCol="1" bandRow="1"/>
              <a:tblGrid>
                <a:gridCol w="2017646">
                  <a:extLst>
                    <a:ext uri="{9D8B030D-6E8A-4147-A177-3AD203B41FA5}">
                      <a16:colId xmlns:a16="http://schemas.microsoft.com/office/drawing/2014/main" val="1331570991"/>
                    </a:ext>
                  </a:extLst>
                </a:gridCol>
                <a:gridCol w="1303553">
                  <a:extLst>
                    <a:ext uri="{9D8B030D-6E8A-4147-A177-3AD203B41FA5}">
                      <a16:colId xmlns:a16="http://schemas.microsoft.com/office/drawing/2014/main" val="3195191879"/>
                    </a:ext>
                  </a:extLst>
                </a:gridCol>
                <a:gridCol w="1302532">
                  <a:extLst>
                    <a:ext uri="{9D8B030D-6E8A-4147-A177-3AD203B41FA5}">
                      <a16:colId xmlns:a16="http://schemas.microsoft.com/office/drawing/2014/main" val="3372521750"/>
                    </a:ext>
                  </a:extLst>
                </a:gridCol>
                <a:gridCol w="724309">
                  <a:extLst>
                    <a:ext uri="{9D8B030D-6E8A-4147-A177-3AD203B41FA5}">
                      <a16:colId xmlns:a16="http://schemas.microsoft.com/office/drawing/2014/main" val="20702984"/>
                    </a:ext>
                  </a:extLst>
                </a:gridCol>
                <a:gridCol w="869376">
                  <a:extLst>
                    <a:ext uri="{9D8B030D-6E8A-4147-A177-3AD203B41FA5}">
                      <a16:colId xmlns:a16="http://schemas.microsoft.com/office/drawing/2014/main" val="27655824"/>
                    </a:ext>
                  </a:extLst>
                </a:gridCol>
                <a:gridCol w="868355">
                  <a:extLst>
                    <a:ext uri="{9D8B030D-6E8A-4147-A177-3AD203B41FA5}">
                      <a16:colId xmlns:a16="http://schemas.microsoft.com/office/drawing/2014/main" val="1214822533"/>
                    </a:ext>
                  </a:extLst>
                </a:gridCol>
                <a:gridCol w="619085">
                  <a:extLst>
                    <a:ext uri="{9D8B030D-6E8A-4147-A177-3AD203B41FA5}">
                      <a16:colId xmlns:a16="http://schemas.microsoft.com/office/drawing/2014/main" val="2512815694"/>
                    </a:ext>
                  </a:extLst>
                </a:gridCol>
              </a:tblGrid>
              <a:tr h="4258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Fundusze Europejskie</a:t>
                      </a:r>
                      <a:b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2021-2027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na/dla: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UMOWY 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pl-PL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dofinans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UMD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 /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 err="1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</a:t>
                      </a:r>
                      <a:r>
                        <a:rPr lang="pl-PL" sz="1400" b="1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WYDATKI </a:t>
                      </a:r>
                      <a:r>
                        <a:rPr lang="pl-PL" sz="1400" dirty="0" err="1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</a:t>
                      </a:r>
                      <a:r>
                        <a:rPr lang="pl-PL" sz="1400" dirty="0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WPC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 /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>
                          <a:solidFill>
                            <a:srgbClr val="222B3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Alok.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5696"/>
                  </a:ext>
                </a:extLst>
              </a:tr>
              <a:tr h="654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Kwalifikow mln PLN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Wkład UE </a:t>
                      </a:r>
                      <a:br>
                        <a:rPr lang="pl-P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mln PLN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Kwalifik. mln PLN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Wkład UE mln PLN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8959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Infrastrukt., Klimat, Środowisk.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40 240,0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33 635,3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33,3%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6 969,7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5 569,0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5,5%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D0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62983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Nowoczesna Gospodarka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17 984,4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12 696,5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38,1%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1 370,6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948,4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60433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Rozwój Społeczny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13 729,9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11 355,5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67,1%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760,4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628,9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43510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Rozwój Cyfrowy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5 108,7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3 801,6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45,8%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619,6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504,1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570259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Polska Wschodnia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6 955,0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4C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5 663,5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51,2%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845,3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697,9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A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82558"/>
                  </a:ext>
                </a:extLst>
              </a:tr>
              <a:tr h="4113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Pomoc Techniczna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1 487,3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1 185,6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51,6%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551,8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439,8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68576"/>
                  </a:ext>
                </a:extLst>
              </a:tr>
              <a:tr h="2237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ŁĄCZNIE KRAJOWE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85 505,2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68 337,9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39,5%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11 117,5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8 788,1 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5,1%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29623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80E8A5-4F6B-480E-9952-837F7865FD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32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223817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Przegląd śródokresowy</a:t>
            </a:r>
            <a:br>
              <a:rPr lang="pl-PL" sz="2000" dirty="0"/>
            </a:br>
            <a:r>
              <a:rPr lang="pl-PL" sz="2000" dirty="0"/>
              <a:t>Programu – harmonogram 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529482" y="2123653"/>
            <a:ext cx="8640382" cy="487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2000" b="1" dirty="0"/>
              <a:t>28</a:t>
            </a:r>
            <a:r>
              <a:rPr lang="pl-PL" sz="2000" dirty="0"/>
              <a:t> </a:t>
            </a:r>
            <a:r>
              <a:rPr lang="pl-PL" sz="2000" b="1" dirty="0"/>
              <a:t>lutego 2025 r. </a:t>
            </a:r>
            <a:r>
              <a:rPr lang="pl-PL" sz="1600" dirty="0"/>
              <a:t>przekazano do uzgodnienia roboczą wersję Przeglądu Śródokresowego Programu do KE oraz do Instytucji ds. koordynacji strategicznej UP dla Realizacji Polityki Spójności 2021-2027</a:t>
            </a:r>
          </a:p>
          <a:p>
            <a:pPr>
              <a:lnSpc>
                <a:spcPct val="200000"/>
              </a:lnSpc>
            </a:pPr>
            <a:r>
              <a:rPr lang="pl-PL" sz="2000" b="1" dirty="0"/>
              <a:t>5 marca 2025 r. </a:t>
            </a:r>
            <a:r>
              <a:rPr lang="pl-PL" sz="1600" dirty="0"/>
              <a:t>przekazano do uzgodnienia roboczą wersję Przeglądu Śródokresowego Programu Członkom KM</a:t>
            </a:r>
          </a:p>
          <a:p>
            <a:pPr>
              <a:lnSpc>
                <a:spcPct val="200000"/>
              </a:lnSpc>
            </a:pPr>
            <a:r>
              <a:rPr lang="pl-PL" sz="2000" b="1" dirty="0"/>
              <a:t>20 marca 2025 r. </a:t>
            </a:r>
            <a:r>
              <a:rPr lang="pl-PL" sz="1600" dirty="0"/>
              <a:t>Przegląd Śródokresowy PTFE 2021-2027 został oficjalnie przekazany KE za pośrednictwem systemu SFC2021</a:t>
            </a:r>
          </a:p>
          <a:p>
            <a:pPr>
              <a:lnSpc>
                <a:spcPct val="200000"/>
              </a:lnSpc>
            </a:pPr>
            <a:r>
              <a:rPr lang="pl-PL" sz="1600" dirty="0"/>
              <a:t>IZ PTFE przeprowadziła analizę i nie zdiagnozowano potrzeby wprowadzania zmian w PTFE.</a:t>
            </a:r>
          </a:p>
          <a:p>
            <a:pPr>
              <a:lnSpc>
                <a:spcPct val="2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54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223817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Przegląd śródokresowy</a:t>
            </a:r>
            <a:br>
              <a:rPr lang="pl-PL" sz="2000" dirty="0"/>
            </a:br>
            <a:r>
              <a:rPr lang="pl-PL" sz="2000" dirty="0"/>
              <a:t>Programu – wnioski (1)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529482" y="2123653"/>
            <a:ext cx="8640382" cy="278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Wdrażanie Programu Pomoc Techniczna dla Funduszy Europejskich 2021-2027 na obecnym etapie przebiega prawidłowo, na co wskazuje harmonijny postęp finansowy i rzeczowy zgodny z zaawansowaniem czasowym Programu. </a:t>
            </a:r>
          </a:p>
          <a:p>
            <a:pPr>
              <a:lnSpc>
                <a:spcPct val="20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Tym samym IZ PT FE nie planuje realokacji kwoty elastyczności. </a:t>
            </a:r>
          </a:p>
          <a:p>
            <a:pPr>
              <a:lnSpc>
                <a:spcPct val="200000"/>
              </a:lnSpc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5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856885" cy="1223817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Przegląd śródokresowy</a:t>
            </a:r>
            <a:br>
              <a:rPr lang="pl-PL" sz="2000" dirty="0"/>
            </a:br>
            <a:r>
              <a:rPr lang="pl-PL" sz="2000" dirty="0"/>
              <a:t>Programu – wnioski (2)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411685"/>
            <a:ext cx="8640382" cy="424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2025-04-09</a:t>
            </a:fld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2B8B20-984F-4A2A-BA03-B2ED86244DB3}"/>
              </a:ext>
            </a:extLst>
          </p:cNvPr>
          <p:cNvSpPr txBox="1"/>
          <p:nvPr/>
        </p:nvSpPr>
        <p:spPr>
          <a:xfrm>
            <a:off x="1529482" y="2123653"/>
            <a:ext cx="8640382" cy="445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sz="1600" dirty="0"/>
              <a:t>Z analizy przeprowadzonej przez IZ PTFE 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wprowadzone ustawą budżetową w 2024 r. znacznie zaburzają plan finansowy Programu na kolejne lata i są przyczyną prognozowanej, znacznej luki finansowej w PTFE.</a:t>
            </a:r>
          </a:p>
          <a:p>
            <a:pPr>
              <a:lnSpc>
                <a:spcPct val="200000"/>
              </a:lnSpc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onieczne jest: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przeprowadzenie wnikliwej analizy możliwości rozwiązania problemu niewystarczających środków w PT FE,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skonsultowanie decyzji z innymi instytucjami systemu,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sprawne podjęcie racjonalnych, wyważonych działań pozwalających dalej finansować system polityki spójności w Polsce.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422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4971</TotalTime>
  <Words>1701</Words>
  <Application>Microsoft Office PowerPoint</Application>
  <PresentationFormat>Niestandardowy</PresentationFormat>
  <Paragraphs>246</Paragraphs>
  <Slides>22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Open Sans</vt:lpstr>
      <vt:lpstr>Times New Roman</vt:lpstr>
      <vt:lpstr>Wingdings</vt:lpstr>
      <vt:lpstr>Motyw pakietu Office</vt:lpstr>
      <vt:lpstr>Worksheet</vt:lpstr>
      <vt:lpstr> Stan wdrażania Programu Pomoc Techniczna dla Funduszy Europejskich 2021-2027</vt:lpstr>
      <vt:lpstr>Plan prezentacji</vt:lpstr>
      <vt:lpstr>Stan wdrażania w PT FE</vt:lpstr>
      <vt:lpstr>Stan wdrażania w PT FE</vt:lpstr>
      <vt:lpstr>Stan wdrażania w PT FE</vt:lpstr>
      <vt:lpstr>Stan wdrażania PT FE w kontekście pozostałych programów FE</vt:lpstr>
      <vt:lpstr>Przegląd śródokresowy Programu – harmonogram  </vt:lpstr>
      <vt:lpstr>Przegląd śródokresowy Programu – wnioski (1) </vt:lpstr>
      <vt:lpstr>Przegląd śródokresowy Programu – wnioski (2) </vt:lpstr>
      <vt:lpstr>Aktualności w Programie  Priorytet 3 Skuteczna komunikacja (1)</vt:lpstr>
      <vt:lpstr>Aktualności w Programie  Priorytet 3 Skuteczna komunikacja (2)</vt:lpstr>
      <vt:lpstr>Aktualności w Programie  Priorytet 3 Skuteczna komunikacja (3)</vt:lpstr>
      <vt:lpstr>Aktualności w Programie  Priorytet 3 Skuteczna komunikacja (4)</vt:lpstr>
      <vt:lpstr>Aktualności w Programie  Priorytet 3 Skuteczna komunikacja (5)</vt:lpstr>
      <vt:lpstr>Aktualności w Programie  Priorytet 3 Skuteczna komunikacja (6)</vt:lpstr>
      <vt:lpstr>Aktualności w Programie  Priorytet 3 Skuteczna komunikacja (7)</vt:lpstr>
      <vt:lpstr>Aktualności w Programie  Priorytet 3 Skuteczna komunikacja (8)</vt:lpstr>
      <vt:lpstr>Aktualności w Programie  Priorytet 3 Skuteczna komunikacja (9)</vt:lpstr>
      <vt:lpstr>Aktualności w Programie  Priorytet 1 Skuteczne instytucje</vt:lpstr>
      <vt:lpstr>Aktualności w Programie  Priorytet 2 Skuteczni beneficjenci (1)</vt:lpstr>
      <vt:lpstr>Aktualności w Programie  Priorytet 2 Skuteczni beneficjenci (2)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Firczyk Ksenia</cp:lastModifiedBy>
  <cp:revision>182</cp:revision>
  <cp:lastPrinted>2024-10-02T08:10:29Z</cp:lastPrinted>
  <dcterms:created xsi:type="dcterms:W3CDTF">2022-06-22T09:40:44Z</dcterms:created>
  <dcterms:modified xsi:type="dcterms:W3CDTF">2025-04-09T06:40:42Z</dcterms:modified>
</cp:coreProperties>
</file>