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65" r:id="rId2"/>
    <p:sldId id="564" r:id="rId3"/>
    <p:sldId id="580" r:id="rId4"/>
    <p:sldId id="565" r:id="rId5"/>
    <p:sldId id="566" r:id="rId6"/>
    <p:sldId id="567" r:id="rId7"/>
    <p:sldId id="568" r:id="rId8"/>
    <p:sldId id="569" r:id="rId9"/>
    <p:sldId id="570" r:id="rId10"/>
    <p:sldId id="571" r:id="rId11"/>
    <p:sldId id="572" r:id="rId12"/>
    <p:sldId id="573" r:id="rId13"/>
    <p:sldId id="575" r:id="rId14"/>
    <p:sldId id="574" r:id="rId15"/>
    <p:sldId id="579" r:id="rId16"/>
    <p:sldId id="581" r:id="rId17"/>
    <p:sldId id="582" r:id="rId18"/>
    <p:sldId id="260" r:id="rId1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4076" autoAdjust="0"/>
  </p:normalViewPr>
  <p:slideViewPr>
    <p:cSldViewPr showGuides="1">
      <p:cViewPr varScale="1">
        <p:scale>
          <a:sx n="65" d="100"/>
          <a:sy n="65" d="100"/>
        </p:scale>
        <p:origin x="1675" y="3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'[MFiPR WAŻNE.xlsx]GDP_CP_TOTAL'!$AG$21</c:f>
              <c:strCache>
                <c:ptCount val="1"/>
                <c:pt idx="0">
                  <c:v>2007-2013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F5-4E05-9EFB-B0E6F563DC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'[MFiPR WAŻNE.xlsx]GDP_CP_TOTAL'!$AH$20:$BE$20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'[MFiPR WAŻNE.xlsx]GDP_CP_TOTAL'!$AH$21:$BE$21</c:f>
              <c:numCache>
                <c:formatCode>General</c:formatCode>
                <c:ptCount val="24"/>
                <c:pt idx="0">
                  <c:v>0</c:v>
                </c:pt>
                <c:pt idx="1">
                  <c:v>5.6726237059468027E-2</c:v>
                </c:pt>
                <c:pt idx="2">
                  <c:v>0.71041128044975466</c:v>
                </c:pt>
                <c:pt idx="3">
                  <c:v>2.3377098288517506</c:v>
                </c:pt>
                <c:pt idx="4">
                  <c:v>4.1685069393274681</c:v>
                </c:pt>
                <c:pt idx="5">
                  <c:v>5.301876882963799</c:v>
                </c:pt>
                <c:pt idx="6">
                  <c:v>6.171433669016599</c:v>
                </c:pt>
                <c:pt idx="7">
                  <c:v>7.5624446574064983</c:v>
                </c:pt>
                <c:pt idx="8">
                  <c:v>10.219727953094266</c:v>
                </c:pt>
                <c:pt idx="9">
                  <c:v>8.6514762992477809</c:v>
                </c:pt>
                <c:pt idx="10">
                  <c:v>7.4540597098842873</c:v>
                </c:pt>
                <c:pt idx="11">
                  <c:v>6.7563564739899817</c:v>
                </c:pt>
                <c:pt idx="12">
                  <c:v>6.1491332420427449</c:v>
                </c:pt>
                <c:pt idx="13">
                  <c:v>5.2755873409895084</c:v>
                </c:pt>
                <c:pt idx="14">
                  <c:v>4.9978003748217139</c:v>
                </c:pt>
                <c:pt idx="15">
                  <c:v>4.2966233828006466</c:v>
                </c:pt>
                <c:pt idx="16">
                  <c:v>4.4182887662879509</c:v>
                </c:pt>
                <c:pt idx="17">
                  <c:v>4.2134424205059178</c:v>
                </c:pt>
                <c:pt idx="18">
                  <c:v>3.8034588771664457</c:v>
                </c:pt>
                <c:pt idx="19">
                  <c:v>3.4329704691628522</c:v>
                </c:pt>
                <c:pt idx="20">
                  <c:v>3.105297964571117</c:v>
                </c:pt>
                <c:pt idx="21">
                  <c:v>2.8185753327531802</c:v>
                </c:pt>
                <c:pt idx="22">
                  <c:v>2.5639043550148148</c:v>
                </c:pt>
                <c:pt idx="23">
                  <c:v>2.3356818874302445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5-4E05-9EFB-B0E6F563DC93}"/>
            </c:ext>
          </c:extLst>
        </c:ser>
        <c:ser>
          <c:idx val="1"/>
          <c:order val="1"/>
          <c:tx>
            <c:strRef>
              <c:f>'[MFiPR WAŻNE.xlsx]GDP_CP_TOTAL'!$AG$22</c:f>
              <c:strCache>
                <c:ptCount val="1"/>
                <c:pt idx="0">
                  <c:v>2014-2020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F5-4E05-9EFB-B0E6F563DC9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F5-4E05-9EFB-B0E6F563DC9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F5-4E05-9EFB-B0E6F563DC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F5-4E05-9EFB-B0E6F563DC9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F5-4E05-9EFB-B0E6F563DC9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F5-4E05-9EFB-B0E6F563DC9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F5-4E05-9EFB-B0E6F563DC9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F5-4E05-9EFB-B0E6F563DC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'[MFiPR WAŻNE.xlsx]GDP_CP_TOTAL'!$AH$20:$BE$20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'[MFiPR WAŻNE.xlsx]GDP_CP_TOTAL'!$AH$22:$BE$22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0.14043119732785855</c:v>
                </c:pt>
                <c:pt idx="9">
                  <c:v>0.88610469404348269</c:v>
                </c:pt>
                <c:pt idx="10">
                  <c:v>2.1398078976746318</c:v>
                </c:pt>
                <c:pt idx="11">
                  <c:v>4.1047157280305466</c:v>
                </c:pt>
                <c:pt idx="12">
                  <c:v>5.7871795724390234</c:v>
                </c:pt>
                <c:pt idx="13">
                  <c:v>6.5477791502777754</c:v>
                </c:pt>
                <c:pt idx="14">
                  <c:v>7.1504377436739848</c:v>
                </c:pt>
                <c:pt idx="15">
                  <c:v>7.1556896040608935</c:v>
                </c:pt>
                <c:pt idx="16">
                  <c:v>8.4325030005915469</c:v>
                </c:pt>
                <c:pt idx="17">
                  <c:v>6.7537330567606046</c:v>
                </c:pt>
                <c:pt idx="18">
                  <c:v>5.4341637055416783</c:v>
                </c:pt>
                <c:pt idx="19">
                  <c:v>4.6358636516723131</c:v>
                </c:pt>
                <c:pt idx="20">
                  <c:v>4.1554259848951665</c:v>
                </c:pt>
                <c:pt idx="21">
                  <c:v>3.7750192977530395</c:v>
                </c:pt>
                <c:pt idx="22">
                  <c:v>3.450507289819531</c:v>
                </c:pt>
                <c:pt idx="23">
                  <c:v>3.1652720024620842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F5-4E05-9EFB-B0E6F563DC93}"/>
            </c:ext>
          </c:extLst>
        </c:ser>
        <c:ser>
          <c:idx val="2"/>
          <c:order val="2"/>
          <c:tx>
            <c:strRef>
              <c:f>'[MFiPR WAŻNE.xlsx]GDP_CP_TOTAL'!$AG$23</c:f>
              <c:strCache>
                <c:ptCount val="1"/>
                <c:pt idx="0">
                  <c:v>2021-2027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F5-4E05-9EFB-B0E6F563DC9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F5-4E05-9EFB-B0E6F563DC9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F5-4E05-9EFB-B0E6F563DC9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F5-4E05-9EFB-B0E6F563DC9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F5-4E05-9EFB-B0E6F563DC9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F5-4E05-9EFB-B0E6F563DC9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F5-4E05-9EFB-B0E6F563DC9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F5-4E05-9EFB-B0E6F563DC9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F5-4E05-9EFB-B0E6F563DC9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F5-4E05-9EFB-B0E6F563DC9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F5-4E05-9EFB-B0E6F563DC9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EF5-4E05-9EFB-B0E6F563DC9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EF5-4E05-9EFB-B0E6F563DC9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EF5-4E05-9EFB-B0E6F563DC9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EF5-4E05-9EFB-B0E6F563DC9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EF5-4E05-9EFB-B0E6F563DC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'[MFiPR WAŻNE.xlsx]GDP_CP_TOTAL'!$AH$20:$BE$20</c:f>
              <c:numCache>
                <c:formatCode>General</c:formatCode>
                <c:ptCount val="2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  <c:pt idx="18">
                  <c:v>2025</c:v>
                </c:pt>
                <c:pt idx="19">
                  <c:v>2026</c:v>
                </c:pt>
                <c:pt idx="20">
                  <c:v>2027</c:v>
                </c:pt>
                <c:pt idx="21">
                  <c:v>2028</c:v>
                </c:pt>
                <c:pt idx="22">
                  <c:v>2029</c:v>
                </c:pt>
                <c:pt idx="23">
                  <c:v>2030</c:v>
                </c:pt>
              </c:numCache>
            </c:numRef>
          </c:cat>
          <c:val>
            <c:numRef>
              <c:f>'[MFiPR WAŻNE.xlsx]GDP_CP_TOTAL'!$AH$23:$BE$23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0.16018568092616187</c:v>
                </c:pt>
                <c:pt idx="17">
                  <c:v>1.3729019567404535</c:v>
                </c:pt>
                <c:pt idx="18">
                  <c:v>3.0758097124051051</c:v>
                </c:pt>
                <c:pt idx="19">
                  <c:v>5.7884666321737539</c:v>
                </c:pt>
                <c:pt idx="20">
                  <c:v>7.8436947626252129</c:v>
                </c:pt>
                <c:pt idx="21">
                  <c:v>9.5303704563933938</c:v>
                </c:pt>
                <c:pt idx="22">
                  <c:v>11.138288792194741</c:v>
                </c:pt>
                <c:pt idx="23">
                  <c:v>7.5444275603363025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EF5-4E05-9EFB-B0E6F563D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0078376"/>
        <c:axId val="1320074416"/>
      </c:barChart>
      <c:catAx>
        <c:axId val="132007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320074416"/>
        <c:crosses val="autoZero"/>
        <c:auto val="1"/>
        <c:lblAlgn val="ctr"/>
        <c:lblOffset val="100"/>
        <c:noMultiLvlLbl val="0"/>
      </c:catAx>
      <c:valAx>
        <c:axId val="132007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132007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2025-04-11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66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2025-04-11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2025-04-11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j z dopiskiem dofinansowane przez Unię Europejską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2025-04-11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waluacja.gov.pl/strony/badania-i-analizy/wyniki-badan-ewaluacyjnych/badania-ewaluacyjne/wplyw-wsparcia-dzialalnosci-badawczo-rozwojowej-w-polityce-spojnosci-2014-2020-na-konkurencyjnosc-i-innowacyjnosc-gospodarki-etap-ii-badanie-ex-post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waluacja.gov.pl/strony/badania-i-analizy/wyniki-badan-ewaluacyjnych/badania-ewaluacyjne/wplyw-polityki-spojnosci-2014-2020-na-rozwoj-obszarow-wiejskich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waluacja.gov.pl/strony/badania-i-analizy/wyniki-badan-ewaluacyjnych/badania-ewaluacyjne/wplyw-polityki-spojnosci-2014-2020-na-rozwoj-obszarow-wiejskich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waluacja.gov.pl/strony/badania-i-analizy/wyniki-badan-ewaluacyjnych/badania-ewaluacyjne/wplyw-polityki-spojnosci-2014-2020-na-rozwoj-obszarow-wiejskich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waluacja.gov.pl/strony/badania-i-analizy/wyniki-badan-ewaluacyjnych/badania-ewaluacyjne/wplyw-polityki-spojnosci-2014-2020-na-rozwoj-obszarow-wiejskich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waluacja.gov.pl/strony/badania-i-analizy/wyniki-badan-ewaluacyjnych/baza-badan-w-arkuszu-kalkulacyjny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waluacja.gov.pl/strony/badania-i-analizy/badania-w-trakcie-realizacji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waluacja.gov.pl/strony/badania-i-analizy/wyniki-badan-ewaluacyjnych/badania-ewaluacyjne/ewaluacja-realizacji-instrumentu-react-eu-w-polsce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waluacja.gov.pl/strony/badania-i-analizy/wyniki-badan-ewaluacyjnych/badania-ewaluacyjne/ewaluacja-ex-post-korzysci-uzyskiwanych-przez-panstwa-czlonkowskie-ue-w-wyniku-realizacji-polityki-spojnosci-w-polsc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568BE-245E-449B-9BA3-0D02E7BF7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776453" cy="3168996"/>
          </a:xfrm>
        </p:spPr>
        <p:txBody>
          <a:bodyPr>
            <a:normAutofit/>
          </a:bodyPr>
          <a:lstStyle/>
          <a:p>
            <a:br>
              <a:rPr lang="pl-PL" dirty="0"/>
            </a:br>
            <a:r>
              <a:rPr lang="pl-PL" sz="3200" dirty="0"/>
              <a:t>Wsparcie Krajowej Jednostki Ewaluacji w zakresie realizacji procesu ewaluacji polityki spójności </a:t>
            </a:r>
            <a:br>
              <a:rPr lang="pl-PL" sz="3200" dirty="0"/>
            </a:br>
            <a:br>
              <a:rPr lang="pl-PL" sz="3200" dirty="0"/>
            </a:br>
            <a:r>
              <a:rPr lang="pl-PL" sz="3200" dirty="0"/>
              <a:t>PTFE.01.01-IZ.00-0011/23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29C2C5-54F9-4EC4-92E9-11C5F82C3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1261-A096-4701-818F-FA57047FD5DA}" type="datetime1">
              <a:rPr lang="pl-PL" smtClean="0"/>
              <a:t>2025-04-11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18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E5DBE-4853-4A3F-AE8F-687B1A37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539692"/>
            <a:ext cx="9073007" cy="1440360"/>
          </a:xfrm>
        </p:spPr>
        <p:txBody>
          <a:bodyPr>
            <a:normAutofit fontScale="90000"/>
          </a:bodyPr>
          <a:lstStyle/>
          <a:p>
            <a:r>
              <a:rPr lang="pl-PL" dirty="0"/>
              <a:t>Wpływ wsparcia działalności badawczo-rozwojowej w polityce spójności 2014-2020 na konkurencyjność i innowacyjność gospodarki: etap II – wnioski z badania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8A6FA6-0853-41F6-A792-B2E2D384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+mn-lt"/>
                <a:ea typeface="Calibri" panose="020F0502020204030204" pitchFamily="34" charset="0"/>
              </a:rPr>
              <a:t>Na poziomie makroekonomicznym interwencja miała istotny wpływ na wzrost nakładów na B+R, zatrudnienie w sektorze B+R, poziom innowacyjności oraz dynamikę PKB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Calibri" panose="020F0502020204030204" pitchFamily="34" charset="0"/>
              </a:rPr>
              <a:t>Dofinansowane projekty miały wyraźny wpływ na rozwój karier naukowych realizujących je badaczy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Calibri" panose="020F0502020204030204" pitchFamily="34" charset="0"/>
              </a:rPr>
              <a:t>Założenia logiki interwencji z zakresu B+R+I pozostają w dużej mierze aktualne, pomimo zmian w intensywności niektórych problemów i częściowego osiągnięcia zakładanych efektów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Calibri" panose="020F0502020204030204" pitchFamily="34" charset="0"/>
              </a:rPr>
              <a:t>Nadal występuje problem niskiego wykorzystania wyników prac B+R w sektorze przedsiębiorstw, co potwierdza fakt, że wskaźniki innowacyjności MŚP pozostają znacząco poniżej średniej 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Calibri" panose="020F0502020204030204" pitchFamily="34" charset="0"/>
              </a:rPr>
              <a:t>Systemowe zachęty do komercjalizacji rezultatów prac B+R wytworzonych w jednostkach naukowych w dalszym ciągu są niewystarczające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A5FE1A-17B4-4B25-AC78-E82335E58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941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E5DBE-4853-4A3F-AE8F-687B1A37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406" y="539477"/>
            <a:ext cx="9000999" cy="1440360"/>
          </a:xfrm>
        </p:spPr>
        <p:txBody>
          <a:bodyPr>
            <a:normAutofit fontScale="90000"/>
          </a:bodyPr>
          <a:lstStyle/>
          <a:p>
            <a:r>
              <a:rPr lang="pl-PL" dirty="0"/>
              <a:t>Wpływ wsparcia działalności badawczo-rozwojowej w polityce spójności 2014-2020 na konkurencyjność i innowacyjność gospodarki: etap II – wnioski z badania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8A6FA6-0853-41F6-A792-B2E2D3849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Tahoma" panose="020B0604030504040204" pitchFamily="34" charset="0"/>
              </a:rPr>
              <a:t>Interwencja w ramach CT1 wywarła istotny i wielowymiarowy wpływ na rozwój potencjału przedsiębiorstw do prowadzenia działalności B+R. Efekty wsparcia są widoczne zarówno w wymiarze "twardym" (wzrost zatrudnienia kadr B+R, rozwój infrastruktury B+R), jak i "miękkim" (wzrost kompetencji czy zmiana podejścia do innowacji). Wsparcie przyczyniło się też do strategicznej reorientacji firm w kierunku większego zaangażowania w działalność B+R.</a:t>
            </a:r>
            <a:endParaRPr lang="pl-PL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+mn-lt"/>
                <a:ea typeface="Calibri" panose="020F0502020204030204" pitchFamily="34" charset="0"/>
              </a:rPr>
              <a:t>Obserwowane jest spowolnienie tempa przyrostu przedsiębiorstw prowadzących prace B+R w latach 2021-2023, co </a:t>
            </a:r>
            <a:r>
              <a:rPr lang="pl-PL" sz="1800" dirty="0">
                <a:effectLst/>
                <a:latin typeface="+mn-lt"/>
                <a:ea typeface="Tahoma" panose="020B0604030504040204" pitchFamily="34" charset="0"/>
              </a:rPr>
              <a:t>może sugerować osiągnięcie pewnego poziomu nasycenia rynku lub stabilizację liczby podmiotów aktywnych w obszarze B+R.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+mn-lt"/>
                <a:ea typeface="Tahoma" panose="020B0604030504040204" pitchFamily="34" charset="0"/>
              </a:rPr>
              <a:t>Wzrost nakładów na działalność B+R jest znacznie bardziej dynamiczny niż przyrost liczby podmiotów, co może sugerować intensyfikację działalności B+R w już aktywnych podmiotach.</a:t>
            </a:r>
            <a:endParaRPr lang="pl-PL" dirty="0">
              <a:latin typeface="+mn-lt"/>
              <a:ea typeface="Tahoma" panose="020B060403050404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A5FE1A-17B4-4B25-AC78-E82335E58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75426DA-B800-47DF-BFC0-A6A85265E576}"/>
              </a:ext>
            </a:extLst>
          </p:cNvPr>
          <p:cNvSpPr txBox="1"/>
          <p:nvPr/>
        </p:nvSpPr>
        <p:spPr>
          <a:xfrm>
            <a:off x="1025524" y="6650505"/>
            <a:ext cx="5345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Link do raportu końcowego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300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14D5CE-959C-4CF7-BC17-0E65A174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Wpływ polityki spójności na rozwój obszarów wiejskich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7CC733-E98A-4508-BC28-B37B17B55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664845" indent="-8572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7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Obszary wiejskie w Polsce doświadczają depopulacji, zwłaszcza tereny peryferyjne, podczas gdy w strefach podmiejskich liczba ludności nieznacznie wzrasta. Społeczeństwo wiejskie starzeje się, a udział osób powyżej 60. roku życia systematycznie rośnie. Polityka spójności nie zdołała skutecznie przeciwdziałać temu trendowi.</a:t>
            </a:r>
          </a:p>
          <a:p>
            <a:pPr marL="664845" indent="-8572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7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Gospodarka na obszarach wiejskich charakteryzuje się postępującą </a:t>
            </a:r>
            <a:r>
              <a:rPr lang="pl-PL" sz="72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dezagraryzacją</a:t>
            </a:r>
            <a:r>
              <a:rPr lang="pl-PL" sz="7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Liczba gospodarstw rolnych zmniejszyła się z 2,9 mln w 2005 roku do 1,3 mln w 2020 roku. Jednocześnie, dzięki wsparciu z polityki spójności, obserwuje się wzrost liczby przedsiębiorstw przemysłowych i budowlanych, których liczba w 2022 roku wyniosła 465,5 tys. (wzrost z 281,5 tys. w 2010 roku).</a:t>
            </a:r>
          </a:p>
          <a:p>
            <a:pPr marL="664845" indent="-8572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7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Sytuacja na rynku pracy na wsi uległa poprawie – w 2022 roku stopa bezrobocia wyniosła 3,1%, a wskaźnik zatrudnienia osiągnął poziom 56,3%. Wzrosła także liczba osób z wyższym wykształceniem. Interwencje w ramach polityki spójności miały istotny wpływ na aktywizację zawodową.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9B28BB-5C75-4696-9DFD-D0875F32E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1942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1B2AB0-A551-4D3D-8EB5-8321EAC1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Wpływ polityki spójności na rozwój obszarów wiejskich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E3FDE7-4C36-41EC-8103-4F3B65617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79095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W zakresie cyfryzacji znaczący postęp zanotowano w dostępie do szerokopasmowego internetu, co było efektem działań wspierających infrastrukturę teleinformatyczną. W 2023 roku 92,8% gospodarstw domowych na wsi miało dostęp do internetu, przy czym dominuje dostęp mobilny nad stałym łączem.</a:t>
            </a:r>
          </a:p>
          <a:p>
            <a:pPr marL="379095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Infrastruktura społeczna wciąż pozostaje wyzwaniem, szczególnie w zakresie usług zdrowotnych. Jednocześnie widoczny jest sukces w popularyzacji nauki i innowacji wśród mieszkańców wsi, co w dużej mierze wynika z realizacji projektów finansowanych z funduszy europejskich.</a:t>
            </a:r>
          </a:p>
          <a:p>
            <a:pPr marL="379095" indent="-5715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W zakresie wsparcia rynku pracy finansowa skala wsparcia oraz jej szeroki zakres tematyczny uczyniły z interwencji polityki spójności w tym obszarze jedne z najważniejszych narzędzi wspierania obszarów wiejskich. Było ono z jednej strony ukierunkowane na znoszenie barier rozwojowych w postaci wykluczenia społecznego, bierności zawodowej i ubóstwa, z drugiej wzmacniało szkoły, placówki i nauczycieli kształcenia zawodowego. W obu wypadkach interwencja ukierunkowana była na wzmacnianie cech osobowych, kompetencji kluczowych i zawodowych koniecznych dla funkcjonowania na rynku pracy.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12E977-58C4-4955-847A-A161FA13C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A169212-7A6F-490E-B6D7-7C2083083E45}"/>
              </a:ext>
            </a:extLst>
          </p:cNvPr>
          <p:cNvSpPr txBox="1"/>
          <p:nvPr/>
        </p:nvSpPr>
        <p:spPr>
          <a:xfrm>
            <a:off x="1025525" y="6835171"/>
            <a:ext cx="5345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Link do raportu końcowego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902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F5578D-7E54-4E1E-9EB2-1DB76A76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539477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Badanie problemów związanych z wdrażaniem rekomendacji opracowanych w ramach ewaluacji działań Polityki Spójności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91BB77-1E19-4E09-A8F2-46A54765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1979837"/>
            <a:ext cx="8640382" cy="48963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+mn-lt"/>
                <a:ea typeface="Montserrat" panose="00000500000000000000" pitchFamily="2" charset="-18"/>
                <a:cs typeface="Times New Roman" panose="02020603050405020304" pitchFamily="18" charset="0"/>
              </a:rPr>
              <a:t>Dostrzegana jest zależność między jakością rekomendacji, a jakością procesu badawczego i produktu końcowego z badania. W tym kontekście sygnalizowano wyzwania związane z procesem wyboru najlepszego oferenta – dającego niejako rękojmię wysokiej rzetelności wniosków z badania.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+mn-lt"/>
                <a:ea typeface="Montserrat" panose="00000500000000000000" pitchFamily="2" charset="-18"/>
                <a:cs typeface="Times New Roman" panose="02020603050405020304" pitchFamily="18" charset="0"/>
              </a:rPr>
              <a:t>Gotowość do uczestnictwa w badaniach ewaluacyjnych rośnie stopniowo wraz z rozwojem kultury ewaluacji  . Jednocześnie zmiany w tej kulturze nie przebiegają jednakowo wśród wszystkich instytucji, przez co czasem rekomendacje nie spotykają się ze zrozumieniem.</a:t>
            </a:r>
            <a:endParaRPr lang="pl-PL" sz="1800" dirty="0">
              <a:latin typeface="+mn-lt"/>
              <a:ea typeface="Montserrat" panose="00000500000000000000" pitchFamily="2" charset="-18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cs typeface="Times New Roman" panose="02020603050405020304" pitchFamily="18" charset="0"/>
              </a:rPr>
              <a:t>Wykonawca proponuje zmianę paradygmatu myślenia o rekomendacjach poprzez wprowadzenie modelu wdrażania rekomendacji o charakterze projektu.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cs typeface="Times New Roman" panose="02020603050405020304" pitchFamily="18" charset="0"/>
              </a:rPr>
              <a:t>Wykonawca proponuje też różnicowanie typów rekomendacji na właściwe rekomendacje i zalecenia, które nie będą podlegać monitorowaniu.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A3FF02-5CCA-49B2-A8D1-06E7EB7DA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EAEC4EF-1853-4980-B544-DEBC1B691BA5}"/>
              </a:ext>
            </a:extLst>
          </p:cNvPr>
          <p:cNvSpPr txBox="1"/>
          <p:nvPr/>
        </p:nvSpPr>
        <p:spPr>
          <a:xfrm>
            <a:off x="1002116" y="6794121"/>
            <a:ext cx="8280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Raport końcowy z badania zostanie opublikowany w najbliższym czasie w </a:t>
            </a:r>
            <a:r>
              <a:rPr lang="pl-PL" sz="1400" dirty="0">
                <a:hlinkClick r:id="rId2"/>
              </a:rPr>
              <a:t>Bazie Badań Ewaluacyjnych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7922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F5578D-7E54-4E1E-9EB2-1DB76A76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47702"/>
            <a:ext cx="8640381" cy="1080001"/>
          </a:xfrm>
        </p:spPr>
        <p:txBody>
          <a:bodyPr>
            <a:noAutofit/>
          </a:bodyPr>
          <a:lstStyle/>
          <a:p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dotyczące oszacowania rezultatów </a:t>
            </a:r>
            <a:r>
              <a:rPr lang="pl-PL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interwencji za pomocą miar dostępności transportowej dostosowanych do potrzeb dokumentów strategicznych i operacyjnych perspektyw finansowych 2014-2020 </a:t>
            </a:r>
            <a:br>
              <a:rPr lang="pl-PL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4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2021-2027</a:t>
            </a:r>
            <a:endParaRPr lang="pl-P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91BB77-1E19-4E09-A8F2-46A54765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160" y="2699717"/>
            <a:ext cx="8640382" cy="4032088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pl-PL" sz="160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Interwencja z wykorzystaniem środków UE w zakresie transportu wypełniła podstawowe cele zwiększenia spójności ekonomicznej, społecznej i terytorialnej. .</a:t>
            </a: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60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Poprawa infrastruktury spowodowała „rozlewanie” się obszaru </a:t>
            </a:r>
            <a:r>
              <a:rPr lang="pl-PL" sz="16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wysokiej dostępności na pozostałe regiony względem </a:t>
            </a:r>
            <a:r>
              <a:rPr lang="pl-PL" sz="160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najlepiej dostępnych biegunów ( tj. obszaru warszawsko-łódzkiego oraz obszaru krakowsko-górnośląskiego). </a:t>
            </a: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60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okresie 2014-2023 głównym beneficjentem wzrostu dostępności drogowej (WDDT) i lotniczej (WLDT) w ujęciu względnym była dotychczas relatywnie gorzej dostępna Polska Wschodnia. </a:t>
            </a:r>
          </a:p>
          <a:p>
            <a:pPr>
              <a:spcAft>
                <a:spcPts val="800"/>
              </a:spcAft>
            </a:pPr>
            <a:r>
              <a:rPr lang="pl-PL" sz="1600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transporcie kolejowym ze względu na ogólnie niższą dostępność w 2013 roku większość działań miała nadal silne uzasadnienie i znacząco poprawiała sytuację pod kątem redukcji peryferyjności. Wyniki uzyskane w zakresie zmian dostępności kolejowej dowodzą, że rozwój infrastruktury kolejowej daje duże możliwości dalszej poprawy poziomu dostępności miast i regionów Polski</a:t>
            </a:r>
            <a:endParaRPr lang="pl-PL" sz="16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A3FF02-5CCA-49B2-A8D1-06E7EB7DA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B97C260-A321-45AB-9639-00045DCC0657}"/>
              </a:ext>
            </a:extLst>
          </p:cNvPr>
          <p:cNvSpPr txBox="1"/>
          <p:nvPr/>
        </p:nvSpPr>
        <p:spPr>
          <a:xfrm>
            <a:off x="999813" y="6955948"/>
            <a:ext cx="8018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Raport końcowy z badania zostanie opublikowany w najbliższym czasie w </a:t>
            </a:r>
            <a:r>
              <a:rPr lang="pl-PL" sz="1400" dirty="0">
                <a:hlinkClick r:id="rId2"/>
              </a:rPr>
              <a:t>Bazie Badań Ewaluacyjnych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9275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56BD7F-64B3-489F-BB6F-0C09146D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Wpływ Polityki Spójności 2014-2020 na rozwój miast i ich obszarów funkcjonalnych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B53F77-9F2C-42DA-9375-A07ED0EA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ramach polityki spójności na lata 2014-2020  na terenach miast i ich obszarów funkcjonalnych wdrożono 79,8 tys. projektów o łącznej wartości dofinansowania UE około 211,8 mld zł dofinansowania UE, które zostały zrealizowane przez ponad 217 tys. beneficjentów.</a:t>
            </a:r>
          </a:p>
          <a:p>
            <a:r>
              <a:rPr lang="pl-PL" sz="1800" dirty="0">
                <a:solidFill>
                  <a:srgbClr val="000000"/>
                </a:solidFill>
                <a:effectLst/>
                <a:latin typeface="Aptos"/>
                <a:ea typeface="Yu Gothic" panose="020B0400000000000000" pitchFamily="34" charset="-128"/>
                <a:cs typeface="Times New Roman" panose="02020603050405020304" pitchFamily="18" charset="0"/>
              </a:rPr>
              <a:t>Z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decydowana większość środków w miastach i ich obszarach funkcjonalnych – 68% – była wydatkowana w miastach-rdzeniach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pl-P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przypadku Zintegrowanych Inwestycji Terytorialnych około 60% nakładów przeznaczono na rozwój mobilności miejskiej i aglomeracyjnej oraz usług społecznych.</a:t>
            </a:r>
            <a:endParaRPr lang="pl-PL" sz="1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r>
              <a:rPr lang="pl-PL" sz="1800" kern="100" dirty="0">
                <a:effectLst/>
                <a:latin typeface="Calibri" panose="020F0502020204030204" pitchFamily="34" charset="0"/>
                <a:ea typeface="Yu Gothic Light" panose="020B0300000000000000" pitchFamily="34" charset="-128"/>
                <a:cs typeface="Arial" panose="020B0604020202020204" pitchFamily="34" charset="0"/>
              </a:rPr>
              <a:t>Projekty realizowane w miejskich obszarach funkcjonalnych cechowały się większą efektywnością niż te podejmowane w miastach. Dotyczyło to zwłaszcza inwestycji infrastrukturalnych dotyczących transportu, energetyki oraz gospodarki wodno-kanalizacyjnej. W przypadku większości obszarów tematycznych najlepiej z zapewnieniem efektywności poradziły sobie duże miasta. </a:t>
            </a:r>
            <a:endParaRPr lang="pl-PL" sz="18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9C65D0-4576-497E-85AB-492F5A00B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84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FB3532-9A74-468C-9A96-775AFDA7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Wpływ Polityki Spójności 2014-2020 na rozwój miast i ich obszarów funkcjonalnych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2E8B63-ECCD-4108-88A3-26CDE7042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031736"/>
            <a:ext cx="9000903" cy="5220000"/>
          </a:xfrm>
        </p:spPr>
        <p:txBody>
          <a:bodyPr>
            <a:normAutofit fontScale="92500"/>
          </a:bodyPr>
          <a:lstStyle/>
          <a:p>
            <a:r>
              <a:rPr lang="pl-PL" dirty="0">
                <a:effectLst/>
                <a:latin typeface="Calibri" panose="020F0502020204030204" pitchFamily="34" charset="0"/>
                <a:ea typeface="Yu Gothic Light" panose="020B0300000000000000" pitchFamily="34" charset="-128"/>
              </a:rPr>
              <a:t>Do dobrych praktyk w zakresie projektów w miastach i ich obszarach funkcjonalnych należy zaliczyć jakościową współpracę wewnątrz zawieranych na potrzeby realizacji projektów partnerstw (dobór właściwych merytorycznie partnerów, zawarcie adekwatnej umowy, odpowiednie zaplanowanie i podział obowiązków w projekcie, wymiana doświadczeń czy płynny przepływ informacji). </a:t>
            </a:r>
          </a:p>
          <a:p>
            <a:r>
              <a:rPr lang="pl-PL" dirty="0">
                <a:latin typeface="Calibri" panose="020F0502020204030204" pitchFamily="34" charset="0"/>
                <a:ea typeface="Yu Gothic Light" panose="020B0300000000000000" pitchFamily="34" charset="-128"/>
              </a:rPr>
              <a:t>P</a:t>
            </a:r>
            <a:r>
              <a:rPr lang="pl-PL" dirty="0">
                <a:effectLst/>
                <a:latin typeface="Calibri" panose="020F0502020204030204" pitchFamily="34" charset="0"/>
                <a:ea typeface="Yu Gothic Light" panose="020B0300000000000000" pitchFamily="34" charset="-128"/>
              </a:rPr>
              <a:t>odkreślano także istotną rolę partnerów społecznych oraz szeroko zakrojoną (przejawiającą się różnorodnymi działaniami skierowanymi do wielu grup) partycypację społeczną</a:t>
            </a:r>
            <a:r>
              <a:rPr lang="pl-PL" dirty="0">
                <a:latin typeface="Calibri" panose="020F0502020204030204" pitchFamily="34" charset="0"/>
                <a:ea typeface="Yu Gothic Light" panose="020B0300000000000000" pitchFamily="34" charset="-128"/>
              </a:rPr>
              <a:t>. </a:t>
            </a:r>
            <a:r>
              <a:rPr lang="pl-PL" dirty="0">
                <a:effectLst/>
                <a:latin typeface="Calibri" panose="020F0502020204030204" pitchFamily="34" charset="0"/>
                <a:ea typeface="Yu Gothic Light" panose="020B0300000000000000" pitchFamily="34" charset="-128"/>
              </a:rPr>
              <a:t>Nie mniej ważna była dogłębna, właściwa diagnoza potrzeb, skutkująca późniejszą realizacją projektów realnie potrzebnych na danym obszarze. </a:t>
            </a:r>
            <a:endParaRPr lang="pl-PL" dirty="0">
              <a:latin typeface="Calibri" panose="020F0502020204030204" pitchFamily="34" charset="0"/>
              <a:ea typeface="Yu Gothic Light" panose="020B0300000000000000" pitchFamily="34" charset="-128"/>
            </a:endParaRPr>
          </a:p>
          <a:p>
            <a:r>
              <a:rPr lang="pl-PL" dirty="0">
                <a:effectLst/>
                <a:latin typeface="Calibri" panose="020F0502020204030204" pitchFamily="34" charset="0"/>
                <a:ea typeface="Yu Gothic Light" panose="020B0300000000000000" pitchFamily="34" charset="-128"/>
              </a:rPr>
              <a:t>Bariery i trudności w zakresie wsparcia miast w dużej mierze były wspólne dla wszystkich badanych obszarów tematycznych i dotyczyły głównie inflacji, pandemii COVID-19 oraz wojny w Ukrainie.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Aptos"/>
              </a:rPr>
              <a:t>Ważną rolę w poprawie skuteczności i efektywności polityki spójności pełniły inicjatywy, które przede wszystkim służyły wymianie doświadczeń i budowaniu kompetencji urzędników samorządowych. Inicjatywy takie jak Partnerska Inicjatywa Miast, Program „Rozwój Lokalny” oraz Centrum Wsparcia Doradczego wzmacniały zdolności instytucjonalne JST.</a:t>
            </a: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6DB963-9CF3-49F0-A4BD-FCBC181A44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EEAF88-1C4B-4755-8D43-A97BA8E00949}"/>
              </a:ext>
            </a:extLst>
          </p:cNvPr>
          <p:cNvSpPr txBox="1"/>
          <p:nvPr/>
        </p:nvSpPr>
        <p:spPr>
          <a:xfrm>
            <a:off x="1021712" y="7019837"/>
            <a:ext cx="71989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/>
              <a:t>Raport końcowy z badania zostanie opublikowany w najbliższym czasie w </a:t>
            </a:r>
            <a:r>
              <a:rPr lang="pl-PL" sz="1200" dirty="0">
                <a:hlinkClick r:id="rId2"/>
              </a:rPr>
              <a:t>Bazie Badań Ewaluacyjnych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25268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id="{091C2198-468A-4240-8603-78F1FE9FE967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>
          <a:blip r:embed="rId2"/>
          <a:srcRect l="11030" r="11030"/>
          <a:stretch>
            <a:fillRect/>
          </a:stretch>
        </p:blipFill>
        <p:spPr>
          <a:xfrm>
            <a:off x="1025524" y="0"/>
            <a:ext cx="9000901" cy="464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52" y="723106"/>
            <a:ext cx="8856885" cy="864094"/>
          </a:xfrm>
        </p:spPr>
        <p:txBody>
          <a:bodyPr>
            <a:noAutofit/>
          </a:bodyPr>
          <a:lstStyle/>
          <a:p>
            <a:r>
              <a:rPr lang="pl-PL" sz="2000" dirty="0"/>
              <a:t>Badania Krajowej Jednostki Ewaluacji zrealizowane w okresie od października 2024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52" y="2137269"/>
            <a:ext cx="9585592" cy="4529561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Ewaluacja podsumowująca efekty instrumentu REACT-EU, wykonawca: LB&amp;E i EGO – Evaluation for </a:t>
            </a:r>
            <a:r>
              <a:rPr lang="pl-PL" sz="2200" dirty="0" err="1">
                <a:latin typeface="+mn-lt"/>
              </a:rPr>
              <a:t>Government</a:t>
            </a:r>
            <a:r>
              <a:rPr lang="pl-PL" sz="2200" dirty="0">
                <a:latin typeface="+mn-lt"/>
              </a:rPr>
              <a:t> </a:t>
            </a:r>
            <a:r>
              <a:rPr lang="pl-PL" sz="2200" dirty="0" err="1">
                <a:latin typeface="+mn-lt"/>
              </a:rPr>
              <a:t>Organizations</a:t>
            </a:r>
            <a:r>
              <a:rPr lang="pl-PL" sz="2200" dirty="0">
                <a:latin typeface="+mn-lt"/>
              </a:rPr>
              <a:t>, termin zakończenia – październik 2024 r., prezentacja wyników: 26.11.2024r. (online).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Ewaluacja ex post korzyści uzyskiwanych przez państwa członkowskie UE w wyniku realizacji polityki spójności w Polsce, wykonawca: EY Polska, termin zakończenia – styczeń 2025 r.; prezentacja wyników: 11.04.2025r. (konferencja poświęcona efektom oraz przyszłości Polityki Spójności).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Wpływ wsparcia działalności badawczo-rozwojowej w polityce spójności 2014-2020 na konkurencyjność i innowacyjność gospodarki – etap II: badanie ex-post, wykonawca: LB&amp;E i EGO – Evaluation for </a:t>
            </a:r>
            <a:r>
              <a:rPr lang="pl-PL" sz="2200" dirty="0" err="1">
                <a:latin typeface="+mn-lt"/>
              </a:rPr>
              <a:t>Government</a:t>
            </a:r>
            <a:r>
              <a:rPr lang="pl-PL" sz="2200" dirty="0">
                <a:latin typeface="+mn-lt"/>
              </a:rPr>
              <a:t> </a:t>
            </a:r>
            <a:r>
              <a:rPr lang="pl-PL" sz="2200" dirty="0" err="1">
                <a:latin typeface="+mn-lt"/>
              </a:rPr>
              <a:t>Organizations</a:t>
            </a:r>
            <a:r>
              <a:rPr lang="pl-PL" sz="2200" dirty="0">
                <a:latin typeface="+mn-lt"/>
              </a:rPr>
              <a:t>, termin zakończenia – marzec 2025 r., prezentacja wyników: 24.04.2025 (spotkanie Zespołu Sterującego Ewaluacją Polityki Spójności).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Wpływ polityki spójności na rozwój obszarów wiejskich, Wykonawca: Taylor </a:t>
            </a:r>
            <a:r>
              <a:rPr lang="pl-PL" sz="2200" dirty="0" err="1">
                <a:latin typeface="+mn-lt"/>
              </a:rPr>
              <a:t>Economics</a:t>
            </a:r>
            <a:r>
              <a:rPr lang="pl-PL" sz="2200" dirty="0">
                <a:latin typeface="+mn-lt"/>
              </a:rPr>
              <a:t>, termin zakończenia – styczeń 2025., prezentacja wyników: 31.03.2025r. (online).</a:t>
            </a:r>
          </a:p>
          <a:p>
            <a:pPr marL="0" indent="0">
              <a:buNone/>
            </a:pPr>
            <a:endParaRPr lang="pl-PL" sz="2100" dirty="0"/>
          </a:p>
          <a:p>
            <a:pPr algn="l"/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957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52E0D-DF13-4E97-8FA9-19F4BEB5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Badania Krajowej Jednostki Ewaluacji zrealizowane w okresie od października 2024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0E70A3-D5A2-41F6-BB55-7DD37ADC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144" y="2155799"/>
            <a:ext cx="8855798" cy="49323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</a:rPr>
              <a:t>Badanie problemów związanych z wdrażaniem rekomendacji opracowanych w ramach ewaluacji działań Polityki Spójności, wykonawca: LB&amp;E i EGO – Evaluation for </a:t>
            </a:r>
            <a:r>
              <a:rPr lang="pl-PL" sz="1800" dirty="0" err="1">
                <a:latin typeface="+mn-lt"/>
              </a:rPr>
              <a:t>Government</a:t>
            </a:r>
            <a:r>
              <a:rPr lang="pl-PL" sz="1800" dirty="0">
                <a:latin typeface="+mn-lt"/>
              </a:rPr>
              <a:t> </a:t>
            </a:r>
            <a:r>
              <a:rPr lang="pl-PL" sz="1800" dirty="0" err="1">
                <a:latin typeface="+mn-lt"/>
              </a:rPr>
              <a:t>Organizations</a:t>
            </a:r>
            <a:r>
              <a:rPr lang="pl-PL" sz="1800" dirty="0">
                <a:latin typeface="+mn-lt"/>
              </a:rPr>
              <a:t>, termin zakończenia – kwiecień 2025 r.; </a:t>
            </a: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planowany termin prezentacji wyników – 24.04.2025 (spotkanie Zespołu Sterującego Ewaluacją).</a:t>
            </a:r>
            <a:endParaRPr lang="pl-PL" sz="1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Wskaźnik Międzygałęziowej Dostępności Transportowej, wykonawca – zespół: IMS sp. z o.o., koordynator – prof. P. Rosik, planowany termin prezentacji wyników – 24.04.2025 (spotkanie Zespołu Sterującego Ewaluacją).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Wpływ Polityki Spójności 2014-2020 na rozwój miast i ich obszarów funkcjonalnych, wykonawca: ECORYS Polska Sp. z o.o. (lider), Instytut Rozwoju Miast i Regionów, planowany termin prezentacji wyników – 14.05.2025 (konferencja nt. rozwoju miast i ich OF).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33F23AD-78EF-4CB8-9CC6-A117DBDA0E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F2DF560-18C7-4602-B08D-99EED65DD1AC}"/>
              </a:ext>
            </a:extLst>
          </p:cNvPr>
          <p:cNvSpPr txBox="1"/>
          <p:nvPr/>
        </p:nvSpPr>
        <p:spPr>
          <a:xfrm>
            <a:off x="1020518" y="6573820"/>
            <a:ext cx="8352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Wyniki wszystkich badań dostępne są w </a:t>
            </a:r>
            <a:r>
              <a:rPr lang="pl-PL" dirty="0">
                <a:hlinkClick r:id="rId2"/>
              </a:rPr>
              <a:t>Bazie Badań Ewaluacyjnych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6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941595"/>
            <a:ext cx="8856885" cy="1079801"/>
          </a:xfrm>
        </p:spPr>
        <p:txBody>
          <a:bodyPr>
            <a:noAutofit/>
          </a:bodyPr>
          <a:lstStyle/>
          <a:p>
            <a:r>
              <a:rPr lang="pl-PL" sz="2000" dirty="0"/>
              <a:t>Badania Krajowej Jednostki Ewaluacji w trakcie realizacji</a:t>
            </a: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94" y="2369926"/>
            <a:ext cx="8640382" cy="36421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Synteza efektów Polityki Spójności 2014-2020, wykonawca: IDEA Instytut sp. z o.o., Wolański sp. z o. o. z, Policy &amp; Action </a:t>
            </a:r>
            <a:r>
              <a:rPr lang="pl-PL" dirty="0" err="1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  <a:r>
              <a:rPr lang="pl-PL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dirty="0" err="1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Uniconsult</a:t>
            </a:r>
            <a:r>
              <a:rPr lang="pl-PL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sp. z o.o., FUNDEKO Korbel, Krok-</a:t>
            </a:r>
            <a:r>
              <a:rPr lang="pl-PL" dirty="0" err="1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Baściuk</a:t>
            </a:r>
            <a:r>
              <a:rPr lang="pl-PL" dirty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Sp. J, planowany termin prezentacji wyników – lipiec.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Przebieg i uwarunkowania procesu programowania perspektywy finansowej 2021-2027, wykonawca: IDEA Instytut Sp. z o.o., planowany termin prezentacji wyników – lipiec.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Wpływ funduszy UE na rozwój społeczno-gospodarczy Polski i regionów w latach 2004-2024, wykonawca: Instytut Rozwoju Miast i Regionów (</a:t>
            </a:r>
            <a:r>
              <a:rPr lang="pl-PL" dirty="0" err="1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IRMiR</a:t>
            </a:r>
            <a:r>
              <a:rPr lang="pl-PL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), planowany termin prezentacji wyników – wrzesień. 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2025-04-11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F1AA484-84F0-43E6-86F7-A822EB7D66CB}"/>
              </a:ext>
            </a:extLst>
          </p:cNvPr>
          <p:cNvSpPr txBox="1"/>
          <p:nvPr/>
        </p:nvSpPr>
        <p:spPr>
          <a:xfrm>
            <a:off x="970050" y="6360615"/>
            <a:ext cx="895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Informacje nt. badań w trakcie realizacji dostępne są na stronie </a:t>
            </a:r>
            <a:r>
              <a:rPr lang="pl-PL" dirty="0">
                <a:hlinkClick r:id="rId2"/>
              </a:rPr>
              <a:t>Krajowej Jednostki Ewaluacji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941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80" y="906463"/>
            <a:ext cx="8856885" cy="1079801"/>
          </a:xfrm>
        </p:spPr>
        <p:txBody>
          <a:bodyPr>
            <a:noAutofit/>
          </a:bodyPr>
          <a:lstStyle/>
          <a:p>
            <a:pPr algn="ctr"/>
            <a:r>
              <a:rPr lang="pl-PL" sz="2000" dirty="0"/>
              <a:t>Konferencja „Rozwój po europejsku. Jaka polityka rozwoju dla bezpiecznej, odpornej i globalnie konkurencyjnej Unii Europejskiej?” (30-31.01.2025, ICE Kraków)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42" y="2373062"/>
            <a:ext cx="9072527" cy="489654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 dniach 30-31 stycznia odbyła się Krakowie konferencja "Rozwój po europejsku”, w ramach której odbyły się 3 dyskusje plenarne oraz 10 sesji tematycznych, poświęconych efektom oraz wyzwaniom Polityki Spójności (w ujęciu ogólnym oraz obszarowym).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Konferencji towarzyszyły także warsztaty (</a:t>
            </a:r>
            <a:r>
              <a:rPr lang="pl-PL" dirty="0" err="1">
                <a:latin typeface="+mn-lt"/>
              </a:rPr>
              <a:t>GenAI</a:t>
            </a:r>
            <a:r>
              <a:rPr lang="pl-PL" dirty="0">
                <a:latin typeface="+mn-lt"/>
              </a:rPr>
              <a:t> w badaniach, Design </a:t>
            </a:r>
            <a:r>
              <a:rPr lang="pl-PL" dirty="0" err="1">
                <a:latin typeface="+mn-lt"/>
              </a:rPr>
              <a:t>thinking</a:t>
            </a:r>
            <a:r>
              <a:rPr lang="pl-PL" dirty="0">
                <a:latin typeface="+mn-lt"/>
              </a:rPr>
              <a:t> w politykach publicznych oraz wykorzystanie TIA), które odbyły się 29 stycznia.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Wydarzenie zostało zorganizowane w ramach prezydencji Polski w Radzie Unii Europejskiej. Była to jedna z kilku międzyresortowych konferencji dotyczących różnych wymiarów bezpieczeństwa. Wydarzenie organizowane przez </a:t>
            </a:r>
            <a:r>
              <a:rPr lang="pl-PL" dirty="0" err="1">
                <a:latin typeface="+mn-lt"/>
              </a:rPr>
              <a:t>MFiPR</a:t>
            </a:r>
            <a:r>
              <a:rPr lang="pl-PL" dirty="0">
                <a:latin typeface="+mn-lt"/>
              </a:rPr>
              <a:t> przy współpracy z </a:t>
            </a:r>
            <a:r>
              <a:rPr lang="pl-PL" dirty="0" err="1">
                <a:latin typeface="+mn-lt"/>
              </a:rPr>
              <a:t>MKiŚ</a:t>
            </a:r>
            <a:r>
              <a:rPr lang="pl-PL" dirty="0">
                <a:latin typeface="+mn-lt"/>
              </a:rPr>
              <a:t> skupiało się na bezpieczeństwie ekonomicznym tworzonym m.in. dzięki inwestycjom realizowanym w ramach polityki spójności.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W konferencji wzięło udział ponad 1000 osób reprezentujących polską i zagraniczną administrację publiczną, instytucje unijne, środowisko akademickie oraz organizacje pozarządowe.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latin typeface="+mn-lt"/>
              </a:rPr>
              <a:t>Aktualnie kończymy prace nad opracowaniem podsumowującym konferencję.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15552F-3A1D-4DE6-AEF3-01B8E89D2AD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fld id="{D857886D-A165-4D54-8DB0-CE6586ECA8EC}" type="datetime1">
              <a:rPr lang="pl-PL" smtClean="0"/>
              <a:t>2025-04-11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5D4441-70A5-4B6D-83FA-D2331C0B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 podsumowująca efekty instrumentu REACT-EU – wnioski z badania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D7A87-98B7-4C70-958B-A3C9686F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07" y="2771725"/>
            <a:ext cx="8640382" cy="38881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+mn-lt"/>
                <a:ea typeface="Calibri" panose="020F0502020204030204" pitchFamily="34" charset="0"/>
              </a:rPr>
              <a:t>REACT-EU należy traktować jako instrument, który przyczynił się bardziej do łagodzenia długofalowych konsekwencji pandemii, w tym tych o charakterze gospodarczym.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+mn-lt"/>
                <a:ea typeface="Calibri" panose="020F0502020204030204" pitchFamily="34" charset="0"/>
              </a:rPr>
              <a:t>W mniejszym stopniu miał charakter „doraźny” i adresowany był do podmiotów/grup najbardziej pandemią dotkniętych. Wpływ na taką sytuację miało tempo uruchomienia instrumentu - 80% wszystkich umów o dofinansowanie zawarto w roku 2022 a 19% dopiero w roku 2023 tj. dwa, trzy lata po wybuchu pandemii.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+mn-lt"/>
                <a:ea typeface="Calibri" panose="020F0502020204030204" pitchFamily="34" charset="0"/>
              </a:rPr>
              <a:t>Dostrzegalny jest potencjał zarówno w zakresie takiego uproszczenia procedur by w przyszłości instrumenty o charakterze nadzwyczajnym były uruchamiane szybciej, jak również potencjał do redukcji obciążeń administracyjnych po stronie beneficjentów.</a:t>
            </a:r>
            <a:endParaRPr lang="pl-PL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30A6F1-3E1F-4163-A0BF-9FCE55CB24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5331BF1-F473-4F11-883A-C53F0C6CECBA}"/>
              </a:ext>
            </a:extLst>
          </p:cNvPr>
          <p:cNvSpPr txBox="1"/>
          <p:nvPr/>
        </p:nvSpPr>
        <p:spPr>
          <a:xfrm>
            <a:off x="1169442" y="6285840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Link do raportu końcowego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68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E3FA7F-101A-4312-9618-1D17E2AB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67470"/>
            <a:ext cx="8640381" cy="1512368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 ex post korzyści uzyskiwanych przez państwa członkowskie UE w wyniku realizacji polityki spójności w Polsce – wnioski z badania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555C1A-AEE4-46CA-AAA0-A2C28CEC3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Łączna wartość dodatkowego eksportu z pozostałych państw UE, stymulowanego przez realizację polityki spójności w Polsce, wyniesie w latach 2007-2030 227 mld EUR.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Głównymi beneficjentami efektów wywołanych realizacją polityk spójności w Polsce będą kraje UE-14 (188 mld EUR, tj. 83% dodatkowego eksportu wygenerowanego dzięki wykorzystaniu funduszy UE w Polsce).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530406-9084-4256-B646-D4A9AD78DF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graphicFrame>
        <p:nvGraphicFramePr>
          <p:cNvPr id="5" name="Chart 1" descr="Wykres przedstawia dodatkowy eksport państw Unii Europejskiej w latach 2007-2030, wyrażony w miliardach euro w cenach stałych z 2015 roku. Oś pozioma (X) przedstawia lata, od 2007 do 2030, natomiast oś pionowa (Y) pokazuje wartość eksportu w miliardach euro, od 0 do 20.&#10;&#10;Wykres składa się z trzech różnych odcieni niebieskiego, które reprezentują różne okresy finansowe: ciemnoniebieski dla lat 2007-2013, średni niebieski dla lat 2014-2020 oraz jasnoniebieski dla lat 2021-2027.&#10;&#10;Wartości eksportu w latach 2007-2013 są stosunkowo niskie, z niewielkim wzrostem do około 5 miliardów euro w 2013 roku. W latach 2014-2020 następuje znaczny wzrost, osiągając szczyt na poziomie około 12 miliardów euro w 2019 roku.&#10;&#10;Prognozy na lata 2021-2030 wskazują na dalszy wzrost eksportu, z wartościami osiągającymi około 18 miliardów euro w 2030 roku. Wzrost ten jest stopniowy, z wyraźnym przyspieszeniem w latach 2025-2030.">
            <a:extLst>
              <a:ext uri="{FF2B5EF4-FFF2-40B4-BE49-F238E27FC236}">
                <a16:creationId xmlns:a16="http://schemas.microsoft.com/office/drawing/2014/main" id="{2DBB4C5F-0CF0-B3E0-814E-0D895CF6F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503725"/>
              </p:ext>
            </p:extLst>
          </p:nvPr>
        </p:nvGraphicFramePr>
        <p:xfrm>
          <a:off x="2025434" y="3758259"/>
          <a:ext cx="664056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01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37D1E-A254-41EF-91E9-BC844811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57200"/>
            <a:ext cx="8640381" cy="1522638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 ex post korzyści uzyskiwanych przez państwa członkowskie UE w wyniku realizacji polityki spójności w Polsce – wnioski z badania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BC8936-9DCC-445C-B935-5A6C7F185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Całkowity wpływ polityki spójności na PKB pozostałych państw UE w latach 2007-2030 wyniesie 118 mld EUR w cenach stałych z 2015 r. 81% tej wartości (96 mld EUR), to tzw. efekty pośrednie. Wiążą się one z faktem, iż firmy eksportujące do Polski towary i usługi, na które popyt wywołują fundusze UE, potrzebują komponentów i usług pośrednich niezbędnych do wytworzenia danego eksportowanego dobra. Część z tych półproduktów i usług pośrednich produkowana jest przez lokalne firmy zlokalizowane w kraju eksportera (np. w Hiszpanii). Te z kolei zakupują potrzebne komponenty i usługi u swoich poddostawców. W rezultacie generowana jest wartość dodana brutto w całym łańcuchu dostaw określonego państwa UE eksportującego towary do Polski.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Wzrost produkcji w państwach UE w wyniku realizacji polityki spójności w Polsce przyczynia się również do tworzenia i utrzymywania miejsc pracy. Średniorocznie to 66,7 tys. miejsc pracy.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BC315C-0300-4630-BAAE-ECADB442F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909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C37D1E-A254-41EF-91E9-BC844811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457200"/>
            <a:ext cx="8640381" cy="1522638"/>
          </a:xfrm>
        </p:spPr>
        <p:txBody>
          <a:bodyPr>
            <a:normAutofit fontScale="90000"/>
          </a:bodyPr>
          <a:lstStyle/>
          <a:p>
            <a:r>
              <a:rPr lang="pl-PL" dirty="0"/>
              <a:t>Ewaluacja ex post korzyści uzyskiwanych przez państwa członkowskie UE w wyniku realizacji polityki spójności w Polsce – wnioski z badania (3)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BC8936-9DCC-445C-B935-5A6C7F185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badaniu oszacowano także udział korzyści gospodarczych państw UE z realizacji polityki spójności w Polsce w stosunku do ich wkładu w finansowanie polityki spójności. Na poziomie całej UE (bez Polski) tak oszacowane korzyści wynoszą 71% wkładu.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BC315C-0300-4630-BAAE-ECADB442F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5" name="Picture 1" descr="Grafika przedstawia mapę Europy, ilustrującą udział korzyści ekonomicznych generowanych przez politykę spójności w Polsce w latach 2007-2030, w odniesieniu do wkładów krajów UE w finansowanie tej polityki.&#10;&#10;Na mapie użyto różnych odcieni niebieskiego i żółtego, aby wskazać procentowy udział korzyści. Krajom, które przyniosły największe korzyści, przypisano ciemnoniebieski kolor, natomiast te, które miały niższy udział, są w jaśniejszych odcieniach niebieskiego, żółtym kolorem zaznaczone są kraje EU-12 jednak bez przypisanych wartości procentowych.&#10;&#10;Największy udział ma Islandia wynoszący 285%.&#10;Najmniejszy udział w wysokości 14% ma Grecja.">
            <a:extLst>
              <a:ext uri="{FF2B5EF4-FFF2-40B4-BE49-F238E27FC236}">
                <a16:creationId xmlns:a16="http://schemas.microsoft.com/office/drawing/2014/main" id="{0EE4D2F3-D2D0-4726-A43F-F2DB2C9574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62" y="3044443"/>
            <a:ext cx="5396887" cy="40580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2381A5A0-37C2-419D-AFD0-8B9CD7A96BAD}"/>
              </a:ext>
            </a:extLst>
          </p:cNvPr>
          <p:cNvSpPr txBox="1"/>
          <p:nvPr/>
        </p:nvSpPr>
        <p:spPr>
          <a:xfrm>
            <a:off x="1025522" y="6917809"/>
            <a:ext cx="5345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3"/>
              </a:rPr>
              <a:t>Link do raportu końcowego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6921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6">
    <a:dk1>
      <a:srgbClr val="2E2E38"/>
    </a:dk1>
    <a:lt1>
      <a:sysClr val="window" lastClr="FFFFFF"/>
    </a:lt1>
    <a:dk2>
      <a:srgbClr val="FFE600"/>
    </a:dk2>
    <a:lt2>
      <a:srgbClr val="000000"/>
    </a:lt2>
    <a:accent1>
      <a:srgbClr val="2DB757"/>
    </a:accent1>
    <a:accent2>
      <a:srgbClr val="27ACAA"/>
    </a:accent2>
    <a:accent3>
      <a:srgbClr val="188CE5"/>
    </a:accent3>
    <a:accent4>
      <a:srgbClr val="3D108A"/>
    </a:accent4>
    <a:accent5>
      <a:srgbClr val="FF4136"/>
    </a:accent5>
    <a:accent6>
      <a:srgbClr val="FF6D00"/>
    </a:accent6>
    <a:hlink>
      <a:srgbClr val="0000FF"/>
    </a:hlink>
    <a:folHlink>
      <a:srgbClr val="800080"/>
    </a:folHlink>
  </a:clrScheme>
  <a:fontScheme name="Custom 3">
    <a:majorFont>
      <a:latin typeface="EYInterstate"/>
      <a:ea typeface=""/>
      <a:cs typeface=""/>
    </a:majorFont>
    <a:minorFont>
      <a:latin typeface="EYInterstate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3137</TotalTime>
  <Words>2362</Words>
  <Application>Microsoft Office PowerPoint</Application>
  <PresentationFormat>Niestandardowy</PresentationFormat>
  <Paragraphs>99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Open Sans</vt:lpstr>
      <vt:lpstr>Motyw pakietu Office</vt:lpstr>
      <vt:lpstr> Wsparcie Krajowej Jednostki Ewaluacji w zakresie realizacji procesu ewaluacji polityki spójności   PTFE.01.01-IZ.00-0011/23</vt:lpstr>
      <vt:lpstr>Badania Krajowej Jednostki Ewaluacji zrealizowane w okresie od października 2024</vt:lpstr>
      <vt:lpstr>Badania Krajowej Jednostki Ewaluacji zrealizowane w okresie od października 2024</vt:lpstr>
      <vt:lpstr>Badania Krajowej Jednostki Ewaluacji w trakcie realizacji  </vt:lpstr>
      <vt:lpstr>Konferencja „Rozwój po europejsku. Jaka polityka rozwoju dla bezpiecznej, odpornej i globalnie konkurencyjnej Unii Europejskiej?” (30-31.01.2025, ICE Kraków)</vt:lpstr>
      <vt:lpstr>Ewaluacja podsumowująca efekty instrumentu REACT-EU – wnioski z badania</vt:lpstr>
      <vt:lpstr>Ewaluacja ex post korzyści uzyskiwanych przez państwa członkowskie UE w wyniku realizacji polityki spójności w Polsce – wnioski z badania (1)</vt:lpstr>
      <vt:lpstr>Ewaluacja ex post korzyści uzyskiwanych przez państwa członkowskie UE w wyniku realizacji polityki spójności w Polsce – wnioski z badania (2)</vt:lpstr>
      <vt:lpstr>Ewaluacja ex post korzyści uzyskiwanych przez państwa członkowskie UE w wyniku realizacji polityki spójności w Polsce – wnioski z badania (3)</vt:lpstr>
      <vt:lpstr>Wpływ wsparcia działalności badawczo-rozwojowej w polityce spójności 2014-2020 na konkurencyjność i innowacyjność gospodarki: etap II – wnioski z badania (1)</vt:lpstr>
      <vt:lpstr>Wpływ wsparcia działalności badawczo-rozwojowej w polityce spójności 2014-2020 na konkurencyjność i innowacyjność gospodarki: etap II – wnioski z badania (2)</vt:lpstr>
      <vt:lpstr>Wpływ polityki spójności na rozwój obszarów wiejskich (1)</vt:lpstr>
      <vt:lpstr>Wpływ polityki spójności na rozwój obszarów wiejskich (2)</vt:lpstr>
      <vt:lpstr>Badanie problemów związanych z wdrażaniem rekomendacji opracowanych w ramach ewaluacji działań Polityki Spójności</vt:lpstr>
      <vt:lpstr>Badanie dotyczące oszacowania rezultatów interwencji za pomocą miar dostępności transportowej dostosowanych do potrzeb dokumentów strategicznych i operacyjnych perspektyw finansowych 2014-2020  i 2021-2027</vt:lpstr>
      <vt:lpstr>Wpływ Polityki Spójności 2014-2020 na rozwój miast i ich obszarów funkcjonalnych</vt:lpstr>
      <vt:lpstr>Wpływ Polityki Spójności 2014-2020 na rozwój miast i ich obszarów funkcjonalnych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Marlena</cp:lastModifiedBy>
  <cp:revision>169</cp:revision>
  <cp:lastPrinted>2024-10-02T08:10:29Z</cp:lastPrinted>
  <dcterms:created xsi:type="dcterms:W3CDTF">2022-06-22T09:40:44Z</dcterms:created>
  <dcterms:modified xsi:type="dcterms:W3CDTF">2025-04-11T10:28:22Z</dcterms:modified>
</cp:coreProperties>
</file>