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7"/>
  </p:notesMasterIdLst>
  <p:sldIdLst>
    <p:sldId id="265" r:id="rId2"/>
    <p:sldId id="4368" r:id="rId3"/>
    <p:sldId id="572" r:id="rId4"/>
    <p:sldId id="4396" r:id="rId5"/>
    <p:sldId id="4397" r:id="rId6"/>
    <p:sldId id="593" r:id="rId7"/>
    <p:sldId id="539" r:id="rId8"/>
    <p:sldId id="4378" r:id="rId9"/>
    <p:sldId id="4369" r:id="rId10"/>
    <p:sldId id="4379" r:id="rId11"/>
    <p:sldId id="4376" r:id="rId12"/>
    <p:sldId id="4377" r:id="rId13"/>
    <p:sldId id="4380" r:id="rId14"/>
    <p:sldId id="284" r:id="rId15"/>
    <p:sldId id="4372" r:id="rId16"/>
    <p:sldId id="4370" r:id="rId17"/>
    <p:sldId id="325" r:id="rId18"/>
    <p:sldId id="4395" r:id="rId19"/>
    <p:sldId id="4363" r:id="rId20"/>
    <p:sldId id="4364" r:id="rId21"/>
    <p:sldId id="4374" r:id="rId22"/>
    <p:sldId id="4389" r:id="rId23"/>
    <p:sldId id="4390" r:id="rId24"/>
    <p:sldId id="4392" r:id="rId25"/>
    <p:sldId id="4393" r:id="rId26"/>
    <p:sldId id="4388" r:id="rId27"/>
    <p:sldId id="277" r:id="rId28"/>
    <p:sldId id="278" r:id="rId29"/>
    <p:sldId id="280" r:id="rId30"/>
    <p:sldId id="281" r:id="rId31"/>
    <p:sldId id="279" r:id="rId32"/>
    <p:sldId id="4387" r:id="rId33"/>
    <p:sldId id="4386" r:id="rId34"/>
    <p:sldId id="276" r:id="rId35"/>
    <p:sldId id="260" r:id="rId36"/>
  </p:sldIdLst>
  <p:sldSz cx="1069181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  <p:cmAuthor id="2" name="Kułaczkowska Aleksandra" initials="KA" lastIdx="1" clrIdx="1">
    <p:extLst>
      <p:ext uri="{19B8F6BF-5375-455C-9EA6-DF929625EA0E}">
        <p15:presenceInfo xmlns:p15="http://schemas.microsoft.com/office/powerpoint/2012/main" userId="S::Aleksandra.Kulaczkowska@mfipr.gov.pl::8e24e19a-865e-44e4-89f3-d92a675037c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8715" autoAdjust="0"/>
    <p:restoredTop sz="84076" autoAdjust="0"/>
  </p:normalViewPr>
  <p:slideViewPr>
    <p:cSldViewPr showGuides="1">
      <p:cViewPr varScale="1">
        <p:scale>
          <a:sx n="47" d="100"/>
          <a:sy n="47" d="100"/>
        </p:scale>
        <p:origin x="660" y="4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4094269466316706"/>
          <c:y val="5.0925925925925923E-2"/>
          <c:w val="0.73127952755905512"/>
          <c:h val="0.735771361913094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Arkusz1!$B$5</c:f>
              <c:strCache>
                <c:ptCount val="1"/>
                <c:pt idx="0">
                  <c:v>Liczba podpisanych umów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Arkusz1!$A$6:$A$9</c:f>
              <c:strCache>
                <c:ptCount val="4"/>
                <c:pt idx="0">
                  <c:v>Priorytet 1</c:v>
                </c:pt>
                <c:pt idx="1">
                  <c:v>Priorytet 2</c:v>
                </c:pt>
                <c:pt idx="2">
                  <c:v>Priorytet 3</c:v>
                </c:pt>
                <c:pt idx="3">
                  <c:v>Razem PT FE</c:v>
                </c:pt>
              </c:strCache>
            </c:strRef>
          </c:cat>
          <c:val>
            <c:numRef>
              <c:f>Arkusz1!$B$6:$B$9</c:f>
            </c:numRef>
          </c:val>
          <c:extLst>
            <c:ext xmlns:c16="http://schemas.microsoft.com/office/drawing/2014/chart" uri="{C3380CC4-5D6E-409C-BE32-E72D297353CC}">
              <c16:uniqueId val="{00000000-5698-4F6E-8807-91D5759D728C}"/>
            </c:ext>
          </c:extLst>
        </c:ser>
        <c:ser>
          <c:idx val="1"/>
          <c:order val="1"/>
          <c:tx>
            <c:strRef>
              <c:f>Arkusz1!$C$5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Arkusz1!$A$6:$A$9</c:f>
              <c:strCache>
                <c:ptCount val="4"/>
                <c:pt idx="0">
                  <c:v>Priorytet 1</c:v>
                </c:pt>
                <c:pt idx="1">
                  <c:v>Priorytet 2</c:v>
                </c:pt>
                <c:pt idx="2">
                  <c:v>Priorytet 3</c:v>
                </c:pt>
                <c:pt idx="3">
                  <c:v>Razem PT FE</c:v>
                </c:pt>
              </c:strCache>
            </c:strRef>
          </c:cat>
          <c:val>
            <c:numRef>
              <c:f>Arkusz1!$C$6:$C$9</c:f>
            </c:numRef>
          </c:val>
          <c:extLst>
            <c:ext xmlns:c16="http://schemas.microsoft.com/office/drawing/2014/chart" uri="{C3380CC4-5D6E-409C-BE32-E72D297353CC}">
              <c16:uniqueId val="{00000001-5698-4F6E-8807-91D5759D728C}"/>
            </c:ext>
          </c:extLst>
        </c:ser>
        <c:ser>
          <c:idx val="2"/>
          <c:order val="2"/>
          <c:tx>
            <c:strRef>
              <c:f>Arkusz1!$D$5</c:f>
              <c:strCache>
                <c:ptCount val="1"/>
                <c:pt idx="0">
                  <c:v>Alokacja EU</c:v>
                </c:pt>
              </c:strCache>
            </c:strRef>
          </c:tx>
          <c:spPr>
            <a:solidFill>
              <a:srgbClr val="0067B4"/>
            </a:solidFill>
            <a:ln>
              <a:noFill/>
            </a:ln>
            <a:effectLst/>
          </c:spPr>
          <c:invertIfNegative val="0"/>
          <c:cat>
            <c:strRef>
              <c:f>Arkusz1!$A$6:$A$9</c:f>
              <c:strCache>
                <c:ptCount val="4"/>
                <c:pt idx="0">
                  <c:v>Priorytet 1</c:v>
                </c:pt>
                <c:pt idx="1">
                  <c:v>Priorytet 2</c:v>
                </c:pt>
                <c:pt idx="2">
                  <c:v>Priorytet 3</c:v>
                </c:pt>
                <c:pt idx="3">
                  <c:v>Razem PT FE</c:v>
                </c:pt>
              </c:strCache>
            </c:strRef>
          </c:cat>
          <c:val>
            <c:numRef>
              <c:f>Arkusz1!$D$6:$D$9</c:f>
              <c:numCache>
                <c:formatCode>#\ ##0.00\ "zł"</c:formatCode>
                <c:ptCount val="4"/>
                <c:pt idx="0">
                  <c:v>1643254779.5699999</c:v>
                </c:pt>
                <c:pt idx="1">
                  <c:v>595772132.01999998</c:v>
                </c:pt>
                <c:pt idx="2">
                  <c:v>106422522.56</c:v>
                </c:pt>
                <c:pt idx="3">
                  <c:v>2345449434.1500001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98-4F6E-8807-91D5759D728C}"/>
            </c:ext>
          </c:extLst>
        </c:ser>
        <c:ser>
          <c:idx val="3"/>
          <c:order val="3"/>
          <c:tx>
            <c:strRef>
              <c:f>Arkusz1!$E$5</c:f>
              <c:strCache>
                <c:ptCount val="1"/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Arkusz1!$A$6:$A$9</c:f>
              <c:strCache>
                <c:ptCount val="4"/>
                <c:pt idx="0">
                  <c:v>Priorytet 1</c:v>
                </c:pt>
                <c:pt idx="1">
                  <c:v>Priorytet 2</c:v>
                </c:pt>
                <c:pt idx="2">
                  <c:v>Priorytet 3</c:v>
                </c:pt>
                <c:pt idx="3">
                  <c:v>Razem PT FE</c:v>
                </c:pt>
              </c:strCache>
            </c:strRef>
          </c:cat>
          <c:val>
            <c:numRef>
              <c:f>Arkusz1!$E$6:$E$9</c:f>
            </c:numRef>
          </c:val>
          <c:extLst>
            <c:ext xmlns:c16="http://schemas.microsoft.com/office/drawing/2014/chart" uri="{C3380CC4-5D6E-409C-BE32-E72D297353CC}">
              <c16:uniqueId val="{00000003-5698-4F6E-8807-91D5759D728C}"/>
            </c:ext>
          </c:extLst>
        </c:ser>
        <c:ser>
          <c:idx val="4"/>
          <c:order val="4"/>
          <c:tx>
            <c:strRef>
              <c:f>Arkusz1!$F$5</c:f>
              <c:strCache>
                <c:ptCount val="1"/>
                <c:pt idx="0">
                  <c:v>Wkład EU w podpisanych umowach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777777777777779E-3"/>
                  <c:y val="-0.1527777777777777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71,8%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698-4F6E-8807-91D5759D728C}"/>
                </c:ext>
              </c:extLst>
            </c:dLbl>
            <c:dLbl>
              <c:idx val="1"/>
              <c:layout>
                <c:manualLayout>
                  <c:x val="-1.0185067526415994E-16"/>
                  <c:y val="-0.24537037037037038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62,5%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6333333333333331E-2"/>
                      <c:h val="7.039370078740157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5698-4F6E-8807-91D5759D728C}"/>
                </c:ext>
              </c:extLst>
            </c:dLbl>
            <c:dLbl>
              <c:idx val="2"/>
              <c:layout>
                <c:manualLayout>
                  <c:x val="2.7777777777777779E-3"/>
                  <c:y val="-0.1342592592592592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77,9%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698-4F6E-8807-91D5759D728C}"/>
                </c:ext>
              </c:extLst>
            </c:dLbl>
            <c:dLbl>
              <c:idx val="3"/>
              <c:layout>
                <c:manualLayout>
                  <c:x val="1.1111111111111112E-2"/>
                  <c:y val="-0.185185185185185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69,7%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698-4F6E-8807-91D5759D72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Arkusz1!$A$6:$A$9</c:f>
              <c:strCache>
                <c:ptCount val="4"/>
                <c:pt idx="0">
                  <c:v>Priorytet 1</c:v>
                </c:pt>
                <c:pt idx="1">
                  <c:v>Priorytet 2</c:v>
                </c:pt>
                <c:pt idx="2">
                  <c:v>Priorytet 3</c:v>
                </c:pt>
                <c:pt idx="3">
                  <c:v>Razem PT FE</c:v>
                </c:pt>
              </c:strCache>
            </c:strRef>
          </c:cat>
          <c:val>
            <c:numRef>
              <c:f>Arkusz1!$F$6:$F$9</c:f>
              <c:numCache>
                <c:formatCode>#\ ##0.00\ "zł"</c:formatCode>
                <c:ptCount val="4"/>
                <c:pt idx="0">
                  <c:v>1180145196.8099999</c:v>
                </c:pt>
                <c:pt idx="1">
                  <c:v>372613846.47000003</c:v>
                </c:pt>
                <c:pt idx="2">
                  <c:v>82898400</c:v>
                </c:pt>
                <c:pt idx="3">
                  <c:v>1635657443.28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698-4F6E-8807-91D5759D728C}"/>
            </c:ext>
          </c:extLst>
        </c:ser>
        <c:ser>
          <c:idx val="5"/>
          <c:order val="5"/>
          <c:tx>
            <c:strRef>
              <c:f>Arkusz1!$G$5</c:f>
              <c:strCache>
                <c:ptCount val="1"/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Arkusz1!$A$6:$A$9</c:f>
              <c:strCache>
                <c:ptCount val="4"/>
                <c:pt idx="0">
                  <c:v>Priorytet 1</c:v>
                </c:pt>
                <c:pt idx="1">
                  <c:v>Priorytet 2</c:v>
                </c:pt>
                <c:pt idx="2">
                  <c:v>Priorytet 3</c:v>
                </c:pt>
                <c:pt idx="3">
                  <c:v>Razem PT FE</c:v>
                </c:pt>
              </c:strCache>
            </c:strRef>
          </c:cat>
          <c:val>
            <c:numRef>
              <c:f>Arkusz1!$G$6:$G$9</c:f>
            </c:numRef>
          </c:val>
          <c:extLst>
            <c:ext xmlns:c16="http://schemas.microsoft.com/office/drawing/2014/chart" uri="{C3380CC4-5D6E-409C-BE32-E72D297353CC}">
              <c16:uniqueId val="{00000009-5698-4F6E-8807-91D5759D728C}"/>
            </c:ext>
          </c:extLst>
        </c:ser>
        <c:ser>
          <c:idx val="6"/>
          <c:order val="6"/>
          <c:tx>
            <c:strRef>
              <c:f>Arkusz1!$H$5</c:f>
              <c:strCache>
                <c:ptCount val="1"/>
                <c:pt idx="0">
                  <c:v>% wykorzystania alokacji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Arkusz1!$A$6:$A$9</c:f>
              <c:strCache>
                <c:ptCount val="4"/>
                <c:pt idx="0">
                  <c:v>Priorytet 1</c:v>
                </c:pt>
                <c:pt idx="1">
                  <c:v>Priorytet 2</c:v>
                </c:pt>
                <c:pt idx="2">
                  <c:v>Priorytet 3</c:v>
                </c:pt>
                <c:pt idx="3">
                  <c:v>Razem PT FE</c:v>
                </c:pt>
              </c:strCache>
            </c:strRef>
          </c:cat>
          <c:val>
            <c:numRef>
              <c:f>Arkusz1!$H$6:$H$9</c:f>
            </c:numRef>
          </c:val>
          <c:extLst>
            <c:ext xmlns:c16="http://schemas.microsoft.com/office/drawing/2014/chart" uri="{C3380CC4-5D6E-409C-BE32-E72D297353CC}">
              <c16:uniqueId val="{0000000A-5698-4F6E-8807-91D5759D728C}"/>
            </c:ext>
          </c:extLst>
        </c:ser>
        <c:ser>
          <c:idx val="7"/>
          <c:order val="7"/>
          <c:tx>
            <c:strRef>
              <c:f>Arkusz1!$I$5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Arkusz1!$A$6:$A$9</c:f>
              <c:strCache>
                <c:ptCount val="4"/>
                <c:pt idx="0">
                  <c:v>Priorytet 1</c:v>
                </c:pt>
                <c:pt idx="1">
                  <c:v>Priorytet 2</c:v>
                </c:pt>
                <c:pt idx="2">
                  <c:v>Priorytet 3</c:v>
                </c:pt>
                <c:pt idx="3">
                  <c:v>Razem PT FE</c:v>
                </c:pt>
              </c:strCache>
            </c:strRef>
          </c:cat>
          <c:val>
            <c:numRef>
              <c:f>Arkusz1!$I$6:$I$9</c:f>
            </c:numRef>
          </c:val>
          <c:extLst>
            <c:ext xmlns:c16="http://schemas.microsoft.com/office/drawing/2014/chart" uri="{C3380CC4-5D6E-409C-BE32-E72D297353CC}">
              <c16:uniqueId val="{0000000B-5698-4F6E-8807-91D5759D728C}"/>
            </c:ext>
          </c:extLst>
        </c:ser>
        <c:ser>
          <c:idx val="8"/>
          <c:order val="8"/>
          <c:tx>
            <c:strRef>
              <c:f>Arkusz1!$J$5</c:f>
              <c:strCache>
                <c:ptCount val="1"/>
                <c:pt idx="0">
                  <c:v>Łączne wydatki certyfikowane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5555555555555046E-3"/>
                  <c:y val="-0.11574074074074074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5698-4F6E-8807-91D5759D728C}"/>
                </c:ext>
              </c:extLst>
            </c:dLbl>
            <c:dLbl>
              <c:idx val="1"/>
              <c:layout>
                <c:manualLayout>
                  <c:x val="1.1111111111111112E-2"/>
                  <c:y val="-0.10185185185185185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14,4%</a:t>
                    </a:r>
                    <a:r>
                      <a:rPr lang="en-US" baseline="0"/>
                      <a:t> 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5698-4F6E-8807-91D5759D728C}"/>
                </c:ext>
              </c:extLst>
            </c:dLbl>
            <c:dLbl>
              <c:idx val="2"/>
              <c:layout>
                <c:manualLayout>
                  <c:x val="5.5555555555555558E-3"/>
                  <c:y val="-8.796296296296304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698-4F6E-8807-91D5759D728C}"/>
                </c:ext>
              </c:extLst>
            </c:dLbl>
            <c:dLbl>
              <c:idx val="3"/>
              <c:layout>
                <c:manualLayout>
                  <c:x val="2.2222222222222223E-2"/>
                  <c:y val="-0.18518518518518517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39,1%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5698-4F6E-8807-91D5759D72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Arkusz1!$A$6:$A$9</c:f>
              <c:strCache>
                <c:ptCount val="4"/>
                <c:pt idx="0">
                  <c:v>Priorytet 1</c:v>
                </c:pt>
                <c:pt idx="1">
                  <c:v>Priorytet 2</c:v>
                </c:pt>
                <c:pt idx="2">
                  <c:v>Priorytet 3</c:v>
                </c:pt>
                <c:pt idx="3">
                  <c:v>Razem PT FE</c:v>
                </c:pt>
              </c:strCache>
            </c:strRef>
          </c:cat>
          <c:val>
            <c:numRef>
              <c:f>Arkusz1!$J$6:$J$9</c:f>
              <c:numCache>
                <c:formatCode>#\ ##0.00\ "zł"</c:formatCode>
                <c:ptCount val="4"/>
                <c:pt idx="0">
                  <c:v>805328718.84000003</c:v>
                </c:pt>
                <c:pt idx="1">
                  <c:v>85515424.819999993</c:v>
                </c:pt>
                <c:pt idx="2">
                  <c:v>26552600.43</c:v>
                </c:pt>
                <c:pt idx="3">
                  <c:v>917396744.09000003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698-4F6E-8807-91D5759D72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61067520"/>
        <c:axId val="1387531504"/>
      </c:barChart>
      <c:catAx>
        <c:axId val="156106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87531504"/>
        <c:crosses val="autoZero"/>
        <c:auto val="1"/>
        <c:lblAlgn val="ctr"/>
        <c:lblOffset val="100"/>
        <c:noMultiLvlLbl val="0"/>
      </c:catAx>
      <c:valAx>
        <c:axId val="1387531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61067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6-05-21T09:29:24.272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2026-05-27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Justyna, przy Liczba opracowanych ekspertyz mocno spadła wartość z WOD – to wynika ze zmian we wnioskach o dofinansowanie. </a:t>
            </a:r>
          </a:p>
          <a:p>
            <a:r>
              <a:rPr lang="pl-PL" dirty="0"/>
              <a:t>Dotacje mocno </a:t>
            </a:r>
            <a:r>
              <a:rPr lang="pl-PL" dirty="0" err="1"/>
              <a:t>przyspieszyly</a:t>
            </a:r>
            <a:r>
              <a:rPr lang="pl-PL" dirty="0"/>
              <a:t> jeśli chodzi o WOP – było 30 w listopadzie na prezentacji.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2449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 okresie od listopada 2025 do chwili obecnej zrealizowano liczne konferencje poświęcone zamówieniom </a:t>
            </a:r>
            <a:r>
              <a:rPr lang="pl-PL" dirty="0" err="1"/>
              <a:t>publ</a:t>
            </a:r>
            <a:r>
              <a:rPr lang="pl-PL" dirty="0"/>
              <a:t>. </a:t>
            </a:r>
          </a:p>
          <a:p>
            <a:r>
              <a:rPr lang="pl-PL" dirty="0"/>
              <a:t>W tym roku 18 września zaplanowana jest konferencja „ochrona danych w zamówieniach publicznych. Wykorzystanie technologii”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8640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394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Tutaj Bank Światowy przeprowadził taka swoją, </a:t>
            </a:r>
            <a:r>
              <a:rPr lang="pl-PL" dirty="0" err="1"/>
              <a:t>wewnetrzna</a:t>
            </a:r>
            <a:r>
              <a:rPr lang="pl-PL" dirty="0"/>
              <a:t> analizę – </a:t>
            </a:r>
            <a:r>
              <a:rPr lang="pl-PL" dirty="0" err="1"/>
              <a:t>rozeslal</a:t>
            </a:r>
            <a:r>
              <a:rPr lang="pl-PL" dirty="0"/>
              <a:t> ankiety i </a:t>
            </a:r>
            <a:r>
              <a:rPr lang="pl-PL" dirty="0" err="1"/>
              <a:t>przeprowadzil</a:t>
            </a:r>
            <a:r>
              <a:rPr lang="pl-PL" dirty="0"/>
              <a:t> wywiady z </a:t>
            </a:r>
            <a:r>
              <a:rPr lang="pl-PL" dirty="0" err="1"/>
              <a:t>uczetnikami</a:t>
            </a:r>
            <a:r>
              <a:rPr lang="pl-PL" dirty="0"/>
              <a:t> i na tej podstawie wnosimy, ze PIM to skuteczne </a:t>
            </a:r>
            <a:r>
              <a:rPr lang="pl-PL" dirty="0" err="1"/>
              <a:t>narzedzie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8823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41398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Wsparcie edukacyjne i doradcze będzie kontynuowane w 2026 roku.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07817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Gmina Górzyca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zrealizowała projekt „W Laskach też się dzieje! Dzięki grantowi można było zmodernizować świetlicę w laskach Lubuskich i zorganizować wiele wspólnych wydarzeń, min.: spacer przyrodniczy z rozpoznawaniem ziół i kwiatów, wspólne ognisko, warsztaty rękodzieła z wikliny, warsztaty dzikiej kuchni, Święto Drzewa czy Turniej gier planszowych. </a:t>
            </a:r>
            <a:r>
              <a:rPr lang="pl-PL" sz="18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Partner w działaniach była Fundacja Dziupla Inicjatyw Przyrodniczych z Górzycy. </a:t>
            </a:r>
          </a:p>
          <a:p>
            <a:r>
              <a:rPr lang="pl-PL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Gmina Świdnica 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realizowała projekt „Rozbudowa funkcji rekreacyjnych Zalewu w Świdnicy”. </a:t>
            </a: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Zrealizowano m. in. zakup i montaż małej architektury. Zorganizowano cyklu wydarzeń integracyjno-edukacyjnych, w tym: Eko Piknik, Kino pod Strzechą, Dzień Sąsiada – Piknik nad wodą oraz event Sztuka na Plaży. </a:t>
            </a:r>
            <a:r>
              <a:rPr lang="pl-PL" sz="18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Partnerem było Stowarzyszenie Siedlisko w Grabowcu.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708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Wsparcie edukacyjne i doradcze dla gmin będzie kontynuowane w 2026 roku.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Projekt Partnerski „Dziedzictwo kulturowe w rewitalizacji” to indywidualne merytoryczne wsparcie eksperckie świadczone w ramach długoterminowej współpracy partnerskiej wybranym 16 gminom w kraju. Wsparcie to kierowane jest do gmin prowadzących rewitalizację z uwzględnieniem potencjału dziedzictwa kulturowego i jego znaczenia dla przezwyciężania negatywnych zjawisk na obszarach zdegradowanych.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6220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Ministerstwo Rozwoju i Technologii podczas Sejmowej Komisji Infrastruktury w połowie kwietnia br. dotyczącej potrzeb nowelizacji ustawy o rewitalizacji zapowiedziało podjęcie się takiej nowelizacji, z uwzględnieniem kwestii wskazanych w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Raporcie końcowym z pracy grupy eksperckiej w ramach projektu pn. „Sprawny system rewitalizacji – podsumowanie 10-lecia funkcjonowania ustawy o rewitalizacji”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Projekt realizowany przez </a:t>
            </a:r>
            <a:r>
              <a:rPr lang="pl-PL" dirty="0"/>
              <a:t>Instytut Rozwoju Miast i Regionów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we współpracy z MFiPR.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7012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Projekt realizowany przez UZP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1689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0" y="1973818"/>
            <a:ext cx="3959225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32" y="540402"/>
            <a:ext cx="1080000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788" y="540402"/>
            <a:ext cx="1080000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944" y="540402"/>
            <a:ext cx="1080000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59113"/>
            <a:ext cx="7920115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2026-05-27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5525" y="0"/>
            <a:ext cx="864076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75" y="4500563"/>
            <a:ext cx="3959225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0" y="5593629"/>
            <a:ext cx="7559675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536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525" y="1983572"/>
            <a:ext cx="3959225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5877" y="3070227"/>
            <a:ext cx="7920115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5888" y="4861794"/>
            <a:ext cx="7920037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2026-05-27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" y="1244366"/>
            <a:ext cx="381000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545866"/>
            <a:ext cx="381000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11" y="1244366"/>
            <a:ext cx="381000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786" y="538288"/>
            <a:ext cx="381000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" y="545866"/>
            <a:ext cx="381000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293" y="1254829"/>
            <a:ext cx="381000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543567"/>
            <a:ext cx="381000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018" y="535269"/>
            <a:ext cx="381000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256" y="531095"/>
            <a:ext cx="381000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802" y="1251987"/>
            <a:ext cx="381000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613" y="1250549"/>
            <a:ext cx="381000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637" y="1250549"/>
            <a:ext cx="381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784975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72808" y="5579563"/>
            <a:ext cx="6133117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2026-05-27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" y="6371047"/>
            <a:ext cx="1621258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000" y="6371047"/>
            <a:ext cx="2633371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3" y="6370378"/>
            <a:ext cx="2239772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750" y="4500563"/>
            <a:ext cx="3959225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9925" y="0"/>
            <a:ext cx="68357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86113" y="5195719"/>
            <a:ext cx="6480176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419" userDrawn="1">
          <p15:clr>
            <a:srgbClr val="FBAE40"/>
          </p15:clr>
        </p15:guide>
        <p15:guide id="24" pos="646" userDrawn="1">
          <p15:clr>
            <a:srgbClr val="FBAE40"/>
          </p15:clr>
        </p15:guide>
        <p15:guide id="25" pos="873" userDrawn="1">
          <p15:clr>
            <a:srgbClr val="FBAE40"/>
          </p15:clr>
        </p15:guide>
        <p15:guide id="26" pos="1100" userDrawn="1">
          <p15:clr>
            <a:srgbClr val="FBAE40"/>
          </p15:clr>
        </p15:guide>
        <p15:guide id="27" pos="1327" userDrawn="1">
          <p15:clr>
            <a:srgbClr val="FBAE40"/>
          </p15:clr>
        </p15:guide>
        <p15:guide id="28" pos="1553" userDrawn="1">
          <p15:clr>
            <a:srgbClr val="FBAE40"/>
          </p15:clr>
        </p15:guide>
        <p15:guide id="29" pos="1780" userDrawn="1">
          <p15:clr>
            <a:srgbClr val="FBAE40"/>
          </p15:clr>
        </p15:guide>
        <p15:guide id="30" pos="2007" userDrawn="1">
          <p15:clr>
            <a:srgbClr val="FBAE40"/>
          </p15:clr>
        </p15:guide>
        <p15:guide id="31" pos="2234" userDrawn="1">
          <p15:clr>
            <a:srgbClr val="FBAE40"/>
          </p15:clr>
        </p15:guide>
        <p15:guide id="32" pos="2460" userDrawn="1">
          <p15:clr>
            <a:srgbClr val="FBAE40"/>
          </p15:clr>
        </p15:guide>
        <p15:guide id="33" pos="2687" userDrawn="1">
          <p15:clr>
            <a:srgbClr val="FBAE40"/>
          </p15:clr>
        </p15:guide>
        <p15:guide id="34" pos="2914" userDrawn="1">
          <p15:clr>
            <a:srgbClr val="FBAE40"/>
          </p15:clr>
        </p15:guide>
        <p15:guide id="35" pos="3141" userDrawn="1">
          <p15:clr>
            <a:srgbClr val="FBAE40"/>
          </p15:clr>
        </p15:guide>
        <p15:guide id="36" pos="3368" userDrawn="1">
          <p15:clr>
            <a:srgbClr val="FBAE40"/>
          </p15:clr>
        </p15:guide>
        <p15:guide id="37" pos="3594" userDrawn="1">
          <p15:clr>
            <a:srgbClr val="FBAE40"/>
          </p15:clr>
        </p15:guide>
        <p15:guide id="38" pos="3821" userDrawn="1">
          <p15:clr>
            <a:srgbClr val="FBAE40"/>
          </p15:clr>
        </p15:guide>
        <p15:guide id="39" pos="4048" userDrawn="1">
          <p15:clr>
            <a:srgbClr val="FBAE40"/>
          </p15:clr>
        </p15:guide>
        <p15:guide id="40" pos="4275" userDrawn="1">
          <p15:clr>
            <a:srgbClr val="FBAE40"/>
          </p15:clr>
        </p15:guide>
        <p15:guide id="41" pos="4501" userDrawn="1">
          <p15:clr>
            <a:srgbClr val="FBAE40"/>
          </p15:clr>
        </p15:guide>
        <p15:guide id="42" pos="4728" userDrawn="1">
          <p15:clr>
            <a:srgbClr val="FBAE40"/>
          </p15:clr>
        </p15:guide>
        <p15:guide id="43" pos="4955" userDrawn="1">
          <p15:clr>
            <a:srgbClr val="FBAE40"/>
          </p15:clr>
        </p15:guide>
        <p15:guide id="44" pos="5182" userDrawn="1">
          <p15:clr>
            <a:srgbClr val="FBAE40"/>
          </p15:clr>
        </p15:guide>
        <p15:guide id="45" pos="5408" userDrawn="1">
          <p15:clr>
            <a:srgbClr val="FBAE40"/>
          </p15:clr>
        </p15:guide>
        <p15:guide id="46" pos="5635" userDrawn="1">
          <p15:clr>
            <a:srgbClr val="FBAE40"/>
          </p15:clr>
        </p15:guide>
        <p15:guide id="47" pos="5862" userDrawn="1">
          <p15:clr>
            <a:srgbClr val="FBAE40"/>
          </p15:clr>
        </p15:guide>
        <p15:guide id="48" pos="6089" userDrawn="1">
          <p15:clr>
            <a:srgbClr val="FBAE40"/>
          </p15:clr>
        </p15:guide>
        <p15:guide id="49" pos="6316" userDrawn="1">
          <p15:clr>
            <a:srgbClr val="FBAE40"/>
          </p15:clr>
        </p15:guide>
        <p15:guide id="50" pos="654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5906" y="899836"/>
            <a:ext cx="4320000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906" y="1979837"/>
            <a:ext cx="4320382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4986338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5906" y="1979837"/>
            <a:ext cx="4140000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5906" y="1979613"/>
            <a:ext cx="4140000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025870" y="0"/>
            <a:ext cx="1080742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  <p:sldLayoutId id="2147483741" r:id="rId11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5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3" userDrawn="1">
          <p15:clr>
            <a:srgbClr val="F26B43"/>
          </p15:clr>
        </p15:guide>
        <p15:guide id="2" pos="419" userDrawn="1">
          <p15:clr>
            <a:srgbClr val="F26B43"/>
          </p15:clr>
        </p15:guide>
        <p15:guide id="3" pos="646" userDrawn="1">
          <p15:clr>
            <a:srgbClr val="F26B43"/>
          </p15:clr>
        </p15:guide>
        <p15:guide id="4" pos="873" userDrawn="1">
          <p15:clr>
            <a:srgbClr val="F26B43"/>
          </p15:clr>
        </p15:guide>
        <p15:guide id="5" pos="1100" userDrawn="1">
          <p15:clr>
            <a:srgbClr val="F26B43"/>
          </p15:clr>
        </p15:guide>
        <p15:guide id="6" pos="1327" userDrawn="1">
          <p15:clr>
            <a:srgbClr val="F26B43"/>
          </p15:clr>
        </p15:guide>
        <p15:guide id="7" pos="1553" userDrawn="1">
          <p15:clr>
            <a:srgbClr val="F26B43"/>
          </p15:clr>
        </p15:guide>
        <p15:guide id="8" pos="1780" userDrawn="1">
          <p15:clr>
            <a:srgbClr val="F26B43"/>
          </p15:clr>
        </p15:guide>
        <p15:guide id="9" pos="2007" userDrawn="1">
          <p15:clr>
            <a:srgbClr val="F26B43"/>
          </p15:clr>
        </p15:guide>
        <p15:guide id="10" pos="2234" userDrawn="1">
          <p15:clr>
            <a:srgbClr val="F26B43"/>
          </p15:clr>
        </p15:guide>
        <p15:guide id="11" pos="2460" userDrawn="1">
          <p15:clr>
            <a:srgbClr val="F26B43"/>
          </p15:clr>
        </p15:guide>
        <p15:guide id="12" pos="2687" userDrawn="1">
          <p15:clr>
            <a:srgbClr val="F26B43"/>
          </p15:clr>
        </p15:guide>
        <p15:guide id="13" pos="2914" userDrawn="1">
          <p15:clr>
            <a:srgbClr val="F26B43"/>
          </p15:clr>
        </p15:guide>
        <p15:guide id="14" pos="3141" userDrawn="1">
          <p15:clr>
            <a:srgbClr val="F26B43"/>
          </p15:clr>
        </p15:guide>
        <p15:guide id="15" pos="3368" userDrawn="1">
          <p15:clr>
            <a:srgbClr val="F26B43"/>
          </p15:clr>
        </p15:guide>
        <p15:guide id="16" pos="3594" userDrawn="1">
          <p15:clr>
            <a:srgbClr val="F26B43"/>
          </p15:clr>
        </p15:guide>
        <p15:guide id="17" pos="3821" userDrawn="1">
          <p15:clr>
            <a:srgbClr val="F26B43"/>
          </p15:clr>
        </p15:guide>
        <p15:guide id="18" pos="4048" userDrawn="1">
          <p15:clr>
            <a:srgbClr val="F26B43"/>
          </p15:clr>
        </p15:guide>
        <p15:guide id="19" pos="4275" userDrawn="1">
          <p15:clr>
            <a:srgbClr val="F26B43"/>
          </p15:clr>
        </p15:guide>
        <p15:guide id="20" pos="4501" userDrawn="1">
          <p15:clr>
            <a:srgbClr val="F26B43"/>
          </p15:clr>
        </p15:guide>
        <p15:guide id="21" pos="4728" userDrawn="1">
          <p15:clr>
            <a:srgbClr val="F26B43"/>
          </p15:clr>
        </p15:guide>
        <p15:guide id="22" pos="4955" userDrawn="1">
          <p15:clr>
            <a:srgbClr val="F26B43"/>
          </p15:clr>
        </p15:guide>
        <p15:guide id="23" pos="5182" userDrawn="1">
          <p15:clr>
            <a:srgbClr val="F26B43"/>
          </p15:clr>
        </p15:guide>
        <p15:guide id="24" pos="5408" userDrawn="1">
          <p15:clr>
            <a:srgbClr val="F26B43"/>
          </p15:clr>
        </p15:guide>
        <p15:guide id="25" pos="5635" userDrawn="1">
          <p15:clr>
            <a:srgbClr val="F26B43"/>
          </p15:clr>
        </p15:guide>
        <p15:guide id="26" pos="5862" userDrawn="1">
          <p15:clr>
            <a:srgbClr val="F26B43"/>
          </p15:clr>
        </p15:guide>
        <p15:guide id="27" pos="6089" userDrawn="1">
          <p15:clr>
            <a:srgbClr val="F26B43"/>
          </p15:clr>
        </p15:guide>
        <p15:guide id="28" pos="6316" userDrawn="1">
          <p15:clr>
            <a:srgbClr val="F26B43"/>
          </p15:clr>
        </p15:guide>
        <p15:guide id="29" pos="6542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playlist?list=PL8anjHA1pPSIXRrCxLQz3DIYWVx1vTDa8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comments" Target="../comments/comment1.xml"/><Relationship Id="rId4" Type="http://schemas.openxmlformats.org/officeDocument/2006/relationships/image" Target="../media/image4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3568BE-245E-449B-9BA3-0D02E7BF7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pl-PL" dirty="0"/>
            </a:br>
            <a:r>
              <a:rPr lang="pl-PL" dirty="0"/>
              <a:t>Stan wdrażania Programu Pomoc Techniczna dla Funduszy Europejskich 2021-2027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C2F625A-2277-4F6D-95F0-91B1E04866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5888" y="5364012"/>
            <a:ext cx="7920037" cy="577781"/>
          </a:xfrm>
        </p:spPr>
        <p:txBody>
          <a:bodyPr/>
          <a:lstStyle/>
          <a:p>
            <a:r>
              <a:rPr lang="pl-PL" dirty="0"/>
              <a:t>28 maja 2026 r.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9C2C5-54F9-4EC4-92E9-11C5F82C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1261-A096-4701-818F-FA57047FD5DA}" type="datetime1">
              <a:rPr lang="pl-PL" smtClean="0"/>
              <a:t>2026-05-27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183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073BDFF-C0C5-4E95-A7EB-62E3E75634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97634" y="5195719"/>
            <a:ext cx="7128792" cy="1320421"/>
          </a:xfrm>
        </p:spPr>
        <p:txBody>
          <a:bodyPr>
            <a:normAutofit fontScale="90000"/>
          </a:bodyPr>
          <a:lstStyle/>
          <a:p>
            <a:r>
              <a:rPr lang="pl-PL" sz="3100" b="1" dirty="0">
                <a:solidFill>
                  <a:schemeClr val="tx2"/>
                </a:solidFill>
                <a:latin typeface="+mn-lt"/>
              </a:rPr>
              <a:t>„Wsparcie</a:t>
            </a:r>
            <a:r>
              <a:rPr lang="pl-PL" sz="3100" dirty="0">
                <a:latin typeface="+mn-lt"/>
              </a:rPr>
              <a:t> instytucji koordynującej Umowę Partnerstwa ds. strategicznych w latach 2023-2028”</a:t>
            </a:r>
            <a:br>
              <a:rPr lang="pl-PL" sz="2800" b="1" dirty="0">
                <a:solidFill>
                  <a:schemeClr val="tx2"/>
                </a:solidFill>
              </a:rPr>
            </a:b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A4E63A3-F4CE-4DB5-AEFE-DD6ABFE54E3C}"/>
              </a:ext>
            </a:extLst>
          </p:cNvPr>
          <p:cNvSpPr txBox="1"/>
          <p:nvPr/>
        </p:nvSpPr>
        <p:spPr>
          <a:xfrm>
            <a:off x="737394" y="899517"/>
            <a:ext cx="9145016" cy="18740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2"/>
                </a:solidFill>
                <a:ea typeface="Open Sans" pitchFamily="2" charset="0"/>
                <a:cs typeface="Open Sans" pitchFamily="2" charset="0"/>
              </a:rPr>
              <a:t>Projekt PTFE.01.01-IZ.00-0003/23 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2"/>
              </a:buBlip>
            </a:pPr>
            <a:r>
              <a:rPr lang="pl-PL" sz="2400" b="1" dirty="0">
                <a:ea typeface="Open Sans" pitchFamily="2" charset="0"/>
                <a:cs typeface="Open Sans" pitchFamily="2" charset="0"/>
              </a:rPr>
              <a:t>Projekt realizowany przez Departament Strategii w </a:t>
            </a:r>
            <a:r>
              <a:rPr lang="pl-PL" sz="2400" b="1" dirty="0" err="1">
                <a:ea typeface="Open Sans" pitchFamily="2" charset="0"/>
                <a:cs typeface="Open Sans" pitchFamily="2" charset="0"/>
              </a:rPr>
              <a:t>MFiPR</a:t>
            </a:r>
            <a:r>
              <a:rPr lang="pl-PL" sz="2400" b="1" dirty="0">
                <a:ea typeface="Open Sans" pitchFamily="2" charset="0"/>
                <a:cs typeface="Open Sans" pitchFamily="2" charset="0"/>
              </a:rPr>
              <a:t>,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2"/>
              </a:buBlip>
            </a:pPr>
            <a:r>
              <a:rPr lang="pl-PL" sz="2400" b="1" dirty="0">
                <a:ea typeface="Open Sans" pitchFamily="2" charset="0"/>
                <a:cs typeface="Open Sans" pitchFamily="2" charset="0"/>
              </a:rPr>
              <a:t>03.04.2023 – 31.12.2028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2"/>
              </a:buBlip>
            </a:pPr>
            <a:r>
              <a:rPr lang="pl-PL" sz="2400" b="1" dirty="0">
                <a:ea typeface="Open Sans" pitchFamily="2" charset="0"/>
                <a:cs typeface="Open Sans" pitchFamily="2" charset="0"/>
              </a:rPr>
              <a:t>Całkowita wartość 37 000 000,00 PLN</a:t>
            </a:r>
          </a:p>
        </p:txBody>
      </p:sp>
    </p:spTree>
    <p:extLst>
      <p:ext uri="{BB962C8B-B14F-4D97-AF65-F5344CB8AC3E}">
        <p14:creationId xmlns:p14="http://schemas.microsoft.com/office/powerpoint/2010/main" val="2270095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2FB266-1AA5-4794-B10F-5C706BBCA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02" y="827509"/>
            <a:ext cx="9001000" cy="619232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2400" dirty="0">
                <a:latin typeface="+mn-lt"/>
              </a:rPr>
              <a:t>15 odebranych opinii/ekspertyz/analiz/raportów;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2400" dirty="0">
                <a:latin typeface="+mn-lt"/>
              </a:rPr>
              <a:t>9 odebranych i 3 zlecone - zlecenia ad hoc opinii;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2400" dirty="0">
                <a:latin typeface="+mn-lt"/>
              </a:rPr>
              <a:t>4 zlecone </a:t>
            </a:r>
            <a:r>
              <a:rPr lang="pl-PL" sz="2400" b="1" dirty="0">
                <a:effectLst/>
                <a:latin typeface="+mn-lt"/>
                <a:ea typeface="Times New Roman" panose="02020603050405020304" pitchFamily="18" charset="0"/>
              </a:rPr>
              <a:t>recenzje projektu założeń do Planu Partnerstwa Krajowego i Regionalnego. </a:t>
            </a:r>
            <a:r>
              <a:rPr lang="pl-PL" sz="2400" dirty="0">
                <a:latin typeface="+mn-lt"/>
                <a:ea typeface="Times New Roman" panose="02020603050405020304" pitchFamily="18" charset="0"/>
              </a:rPr>
              <a:t>Zakres: obronność, odporność i bezpieczeństwo państwa; konkurencyjność i innowacyjność gospodarki; transformacja energetyczna; rozwój obszarów wiejskich;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2400" dirty="0">
                <a:latin typeface="+mn-lt"/>
                <a:ea typeface="Times New Roman" panose="02020603050405020304" pitchFamily="18" charset="0"/>
              </a:rPr>
              <a:t>1 posiedzenie </a:t>
            </a:r>
            <a:r>
              <a:rPr lang="pl-PL" sz="2400" b="1" dirty="0">
                <a:effectLst/>
                <a:latin typeface="+mn-lt"/>
                <a:ea typeface="Times New Roman" panose="02020603050405020304" pitchFamily="18" charset="0"/>
              </a:rPr>
              <a:t>Podkomitetu ds. rozwoju partnerstwa na lata 2021-2027;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2400" dirty="0">
                <a:latin typeface="+mn-lt"/>
                <a:ea typeface="Times New Roman" panose="02020603050405020304" pitchFamily="18" charset="0"/>
              </a:rPr>
              <a:t>1 posiedzenie</a:t>
            </a:r>
            <a:r>
              <a:rPr lang="pl-PL" sz="2400" b="1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pl-PL" sz="2400" dirty="0">
                <a:latin typeface="+mn-lt"/>
                <a:ea typeface="Times New Roman" panose="02020603050405020304" pitchFamily="18" charset="0"/>
              </a:rPr>
              <a:t>plenarne i 7 grup roboczych on-line</a:t>
            </a:r>
            <a:r>
              <a:rPr lang="pl-PL" sz="2400" b="1" dirty="0">
                <a:latin typeface="+mn-lt"/>
                <a:ea typeface="Times New Roman" panose="02020603050405020304" pitchFamily="18" charset="0"/>
              </a:rPr>
              <a:t> Podkomitetu ds. stosowania Karty Praw Podstawowych unii Europejskiej we wdrażaniu perspektywy finansowej 2021-2027;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2400" b="1" dirty="0">
                <a:latin typeface="+mn-lt"/>
                <a:ea typeface="Times New Roman" panose="02020603050405020304" pitchFamily="18" charset="0"/>
              </a:rPr>
              <a:t>1 </a:t>
            </a:r>
            <a:r>
              <a:rPr lang="pl-PL" sz="2400" dirty="0">
                <a:latin typeface="+mn-lt"/>
                <a:ea typeface="Times New Roman" panose="02020603050405020304" pitchFamily="18" charset="0"/>
              </a:rPr>
              <a:t>planowane przeprowadzenie badania stanu wiedzy na temat </a:t>
            </a:r>
            <a:r>
              <a:rPr lang="pl-PL" sz="2400" dirty="0" err="1">
                <a:latin typeface="+mn-lt"/>
                <a:ea typeface="Times New Roman" panose="02020603050405020304" pitchFamily="18" charset="0"/>
              </a:rPr>
              <a:t>terytorializacji</a:t>
            </a:r>
            <a:r>
              <a:rPr lang="pl-PL" sz="2400" dirty="0">
                <a:latin typeface="+mn-lt"/>
                <a:ea typeface="Times New Roman" panose="02020603050405020304" pitchFamily="18" charset="0"/>
              </a:rPr>
              <a:t> polityk, metod TIA oraz przygotowanie i przeprowadzenie warsztatów symulacyjnych w użyciem metod TIA;</a:t>
            </a:r>
          </a:p>
          <a:p>
            <a:endParaRPr lang="pl-PL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l-PL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l-PL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l-PL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B3F4CF3-D8D0-41DB-9493-2C0E3247FB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02026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073BDFF-C0C5-4E95-A7EB-62E3E75634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5625" y="5195719"/>
            <a:ext cx="7272807" cy="1320421"/>
          </a:xfrm>
        </p:spPr>
        <p:txBody>
          <a:bodyPr>
            <a:normAutofit fontScale="90000"/>
          </a:bodyPr>
          <a:lstStyle/>
          <a:p>
            <a:r>
              <a:rPr lang="pl-PL" sz="3100" b="1" dirty="0">
                <a:solidFill>
                  <a:schemeClr val="tx2"/>
                </a:solidFill>
                <a:latin typeface="+mn-lt"/>
              </a:rPr>
              <a:t>„Wsparcie Krajowej Jednostki Ewaluacji w zakresie realizacji procesu ewaluacji polityki spójności”</a:t>
            </a:r>
            <a:br>
              <a:rPr lang="pl-PL" sz="2800" b="1" dirty="0">
                <a:solidFill>
                  <a:schemeClr val="tx2"/>
                </a:solidFill>
              </a:rPr>
            </a:br>
            <a:endParaRPr lang="pl-PL" dirty="0"/>
          </a:p>
        </p:txBody>
      </p:sp>
      <p:pic>
        <p:nvPicPr>
          <p:cNvPr id="4" name="Picture 2" descr="Serwis Ewaluacji - Strona główna">
            <a:extLst>
              <a:ext uri="{FF2B5EF4-FFF2-40B4-BE49-F238E27FC236}">
                <a16:creationId xmlns:a16="http://schemas.microsoft.com/office/drawing/2014/main" id="{4B503BE5-0578-4FAA-A31F-33023C361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10" y="443460"/>
            <a:ext cx="394335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A4E63A3-F4CE-4DB5-AEFE-DD6ABFE54E3C}"/>
              </a:ext>
            </a:extLst>
          </p:cNvPr>
          <p:cNvSpPr txBox="1"/>
          <p:nvPr/>
        </p:nvSpPr>
        <p:spPr>
          <a:xfrm>
            <a:off x="1071278" y="1645305"/>
            <a:ext cx="9027155" cy="1827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500" b="1" dirty="0">
                <a:solidFill>
                  <a:schemeClr val="tx2"/>
                </a:solidFill>
                <a:ea typeface="Open Sans" pitchFamily="2" charset="0"/>
                <a:cs typeface="Open Sans" pitchFamily="2" charset="0"/>
              </a:rPr>
              <a:t>Projekt PTFE.01.01-IZ.00-0011/23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sz="2400" b="1" dirty="0">
                <a:ea typeface="Open Sans" pitchFamily="2" charset="0"/>
                <a:cs typeface="Open Sans" pitchFamily="2" charset="0"/>
              </a:rPr>
              <a:t>Projekt realizowany przez Departament Strategii w </a:t>
            </a:r>
            <a:r>
              <a:rPr lang="pl-PL" sz="2400" b="1" dirty="0" err="1">
                <a:ea typeface="Open Sans" pitchFamily="2" charset="0"/>
                <a:cs typeface="Open Sans" pitchFamily="2" charset="0"/>
              </a:rPr>
              <a:t>MFiPR</a:t>
            </a:r>
            <a:r>
              <a:rPr lang="pl-PL" sz="2400" b="1" dirty="0">
                <a:ea typeface="Open Sans" pitchFamily="2" charset="0"/>
                <a:cs typeface="Open Sans" pitchFamily="2" charset="0"/>
              </a:rPr>
              <a:t>,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sz="2400" b="1" dirty="0">
                <a:ea typeface="Open Sans" pitchFamily="2" charset="0"/>
                <a:cs typeface="Open Sans" pitchFamily="2" charset="0"/>
              </a:rPr>
              <a:t>20.10.2023 – 30.06.2029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sz="2400" b="1" dirty="0">
                <a:ea typeface="Open Sans" pitchFamily="2" charset="0"/>
                <a:cs typeface="Open Sans" pitchFamily="2" charset="0"/>
              </a:rPr>
              <a:t>Całkowita wartość 22 000 000,00 PLN</a:t>
            </a:r>
          </a:p>
        </p:txBody>
      </p:sp>
    </p:spTree>
    <p:extLst>
      <p:ext uri="{BB962C8B-B14F-4D97-AF65-F5344CB8AC3E}">
        <p14:creationId xmlns:p14="http://schemas.microsoft.com/office/powerpoint/2010/main" val="47538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434" y="899836"/>
            <a:ext cx="8640381" cy="1223817"/>
          </a:xfrm>
        </p:spPr>
        <p:txBody>
          <a:bodyPr>
            <a:noAutofit/>
          </a:bodyPr>
          <a:lstStyle/>
          <a:p>
            <a:r>
              <a:rPr lang="pl-PL" sz="2400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Ewaluacja efektów wsparcia rozwoju infrastruktury B+R </a:t>
            </a:r>
            <a:br>
              <a:rPr lang="pl-PL" sz="2400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pl-PL" sz="2400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w jednostkach naukowych i przedsiębiorstwach w ramach polityki spójności 2014-2020 i 2021-2027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739" y="2484012"/>
            <a:ext cx="8424357" cy="126952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Wykonawca: LB&amp;E Sp. z o.o.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 realizacji: kwiecień 2026 r.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4">
            <a:extLst>
              <a:ext uri="{FF2B5EF4-FFF2-40B4-BE49-F238E27FC236}">
                <a16:creationId xmlns:a16="http://schemas.microsoft.com/office/drawing/2014/main" id="{D3B13899-4AF7-4BBF-9FA6-1FB538E37191}"/>
              </a:ext>
            </a:extLst>
          </p:cNvPr>
          <p:cNvSpPr txBox="1">
            <a:spLocks/>
          </p:cNvSpPr>
          <p:nvPr/>
        </p:nvSpPr>
        <p:spPr>
          <a:xfrm>
            <a:off x="1097434" y="3753538"/>
            <a:ext cx="8424357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25000" lnSpcReduction="20000"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en-US" sz="9600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Ewaluacja </a:t>
            </a:r>
            <a:r>
              <a:rPr lang="en-US" sz="9600" kern="0" cap="small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wdrażania</a:t>
            </a:r>
            <a:r>
              <a:rPr lang="en-US" sz="9600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9600" kern="0" cap="small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zasady</a:t>
            </a:r>
            <a:r>
              <a:rPr lang="en-US" sz="9600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9600" kern="0" cap="small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partnerstwa</a:t>
            </a:r>
            <a:r>
              <a:rPr lang="en-US" sz="9600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w </a:t>
            </a:r>
            <a:r>
              <a:rPr lang="en-US" sz="9600" kern="0" cap="small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perspektywie</a:t>
            </a:r>
            <a:r>
              <a:rPr lang="en-US" sz="9600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br>
              <a:rPr lang="pl-PL" sz="9600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en-US" sz="9600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2021–2027</a:t>
            </a:r>
            <a:br>
              <a:rPr lang="en-US" dirty="0"/>
            </a:br>
            <a:endParaRPr lang="pl-P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Symbol zastępczy zawartości 5">
            <a:extLst>
              <a:ext uri="{FF2B5EF4-FFF2-40B4-BE49-F238E27FC236}">
                <a16:creationId xmlns:a16="http://schemas.microsoft.com/office/drawing/2014/main" id="{BB46F566-F28F-421E-860A-675270A8E19B}"/>
              </a:ext>
            </a:extLst>
          </p:cNvPr>
          <p:cNvSpPr txBox="1">
            <a:spLocks/>
          </p:cNvSpPr>
          <p:nvPr/>
        </p:nvSpPr>
        <p:spPr>
          <a:xfrm>
            <a:off x="1259866" y="5023263"/>
            <a:ext cx="8640382" cy="1924925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Wykonawca: konsorcjum firm EGO S.C. i LB&amp;E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 realizacji: lipiec 2026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FontTx/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(odbiór raportu maj 2026, następnie asysta badawcza i praca nad rekomendacjami)</a:t>
            </a:r>
          </a:p>
          <a:p>
            <a:pPr marL="0" indent="0">
              <a:buFontTx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3467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434" y="899836"/>
            <a:ext cx="8640381" cy="1080001"/>
          </a:xfrm>
        </p:spPr>
        <p:txBody>
          <a:bodyPr>
            <a:normAutofit/>
          </a:bodyPr>
          <a:lstStyle/>
          <a:p>
            <a:r>
              <a:rPr lang="pl-PL" sz="2400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Przebieg i uwarunkowania procesu programowania perspektywy finansowej 2021-2027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765" y="2267669"/>
            <a:ext cx="8640382" cy="18002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Wykonawca: </a:t>
            </a:r>
            <a:r>
              <a:rPr lang="pl-PL" sz="2200" dirty="0">
                <a:effectLst/>
                <a:latin typeface="Calibri" panose="020F0502020204030204" pitchFamily="34" charset="0"/>
                <a:ea typeface="Aptos"/>
              </a:rPr>
              <a:t>IDEA Instytut Sp. z o.o. </a:t>
            </a:r>
            <a:endParaRPr lang="pl-PL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zakończenia badania</a:t>
            </a: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lipiec 2025 r.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43513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0AFB3C4-BADB-44EE-A252-7B0E84C8EC3A}"/>
              </a:ext>
            </a:extLst>
          </p:cNvPr>
          <p:cNvSpPr txBox="1"/>
          <p:nvPr/>
        </p:nvSpPr>
        <p:spPr>
          <a:xfrm>
            <a:off x="1097434" y="683493"/>
            <a:ext cx="86409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Badania, których proces realizacji dopiero się rozpoczął lub są  planowane do realizacji  przez  Krajową Jednostkę Ewaluacji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5659405-4216-44F2-BE23-C58F3CCF0EC7}"/>
              </a:ext>
            </a:extLst>
          </p:cNvPr>
          <p:cNvSpPr txBox="1"/>
          <p:nvPr/>
        </p:nvSpPr>
        <p:spPr>
          <a:xfrm>
            <a:off x="1097434" y="2411685"/>
            <a:ext cx="842493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2400" b="1" i="0" u="none" strike="noStrike" kern="0" cap="small" spc="0" normalizeH="0" baseline="0" noProof="0" dirty="0">
                <a:ln>
                  <a:noFill/>
                </a:ln>
                <a:solidFill>
                  <a:srgbClr val="00339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Ewaluacja mechanizmów i efektów wsparcia dużych przedsiębiorstw w ramach polityki spójności 2014-2020 </a:t>
            </a:r>
            <a:br>
              <a:rPr kumimoji="0" lang="pl-PL" sz="2400" b="1" i="0" u="none" strike="noStrike" kern="0" cap="small" spc="0" normalizeH="0" baseline="0" noProof="0" dirty="0">
                <a:ln>
                  <a:noFill/>
                </a:ln>
                <a:solidFill>
                  <a:srgbClr val="00339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</a:br>
            <a:r>
              <a:rPr kumimoji="0" lang="pl-PL" sz="2400" b="1" i="0" u="none" strike="noStrike" kern="0" cap="small" spc="0" normalizeH="0" baseline="0" noProof="0" dirty="0">
                <a:ln>
                  <a:noFill/>
                </a:ln>
                <a:solidFill>
                  <a:srgbClr val="00339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i 2021-2027</a:t>
            </a:r>
            <a:endParaRPr lang="pl-PL" sz="20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BE9DB38-3E85-4EFE-9447-A7CB094806BC}"/>
              </a:ext>
            </a:extLst>
          </p:cNvPr>
          <p:cNvSpPr txBox="1"/>
          <p:nvPr/>
        </p:nvSpPr>
        <p:spPr>
          <a:xfrm>
            <a:off x="1097434" y="4660190"/>
            <a:ext cx="84969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0" cap="small" spc="0" normalizeH="0" baseline="0" noProof="0" dirty="0">
                <a:ln>
                  <a:noFill/>
                </a:ln>
                <a:solidFill>
                  <a:srgbClr val="00339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Ewaluacja </a:t>
            </a:r>
            <a:r>
              <a:rPr kumimoji="0" lang="pl-PL" sz="2400" b="1" i="0" u="none" strike="noStrike" kern="0" cap="small" spc="0" normalizeH="0" baseline="0" noProof="0" dirty="0" err="1">
                <a:ln>
                  <a:noFill/>
                </a:ln>
                <a:solidFill>
                  <a:srgbClr val="00339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mid</a:t>
            </a:r>
            <a:r>
              <a:rPr kumimoji="0" lang="pl-PL" sz="2400" b="1" i="0" u="none" strike="noStrike" kern="0" cap="small" spc="0" normalizeH="0" baseline="0" noProof="0" dirty="0">
                <a:ln>
                  <a:noFill/>
                </a:ln>
                <a:solidFill>
                  <a:srgbClr val="003399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-term efektów wsparcia instytucji otoczenia biznesu w ramach Umowy Partnerstwa 2021-2027</a:t>
            </a:r>
          </a:p>
        </p:txBody>
      </p:sp>
      <p:sp>
        <p:nvSpPr>
          <p:cNvPr id="14" name="Symbol zastępczy zawartości 5">
            <a:extLst>
              <a:ext uri="{FF2B5EF4-FFF2-40B4-BE49-F238E27FC236}">
                <a16:creationId xmlns:a16="http://schemas.microsoft.com/office/drawing/2014/main" id="{A23C9DD9-EACA-4E2E-BD14-D6678D4A85DA}"/>
              </a:ext>
            </a:extLst>
          </p:cNvPr>
          <p:cNvSpPr txBox="1">
            <a:spLocks/>
          </p:cNvSpPr>
          <p:nvPr/>
        </p:nvSpPr>
        <p:spPr>
          <a:xfrm>
            <a:off x="1097434" y="5786769"/>
            <a:ext cx="8640382" cy="83099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Planowany termin rozpoczęcia badania: IV kwartał 2026 r.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pl-PL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805A26C-1361-447A-BBC7-2835160F55B6}"/>
              </a:ext>
            </a:extLst>
          </p:cNvPr>
          <p:cNvSpPr txBox="1"/>
          <p:nvPr/>
        </p:nvSpPr>
        <p:spPr>
          <a:xfrm>
            <a:off x="1097434" y="3907596"/>
            <a:ext cx="727725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Planowany termin rozpoczęcia badania: II kwartał 2026 r.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364101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F10D9051-A3CA-4CAD-BF93-5B9ADB84C6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Priorytet 2</a:t>
            </a:r>
          </a:p>
        </p:txBody>
      </p:sp>
    </p:spTree>
    <p:extLst>
      <p:ext uri="{BB962C8B-B14F-4D97-AF65-F5344CB8AC3E}">
        <p14:creationId xmlns:p14="http://schemas.microsoft.com/office/powerpoint/2010/main" val="923013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FAFA55-D5BF-4445-886E-9FC4188FB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5586" y="5075981"/>
            <a:ext cx="8226227" cy="705338"/>
          </a:xfrm>
        </p:spPr>
        <p:txBody>
          <a:bodyPr>
            <a:noAutofit/>
          </a:bodyPr>
          <a:lstStyle/>
          <a:p>
            <a:r>
              <a:rPr lang="pl-PL" sz="1800" b="1" dirty="0">
                <a:solidFill>
                  <a:schemeClr val="tx2"/>
                </a:solidFill>
                <a:latin typeface="+mn-lt"/>
              </a:rPr>
              <a:t>Centrum Wsparcia Beneficjenta (CWB) - punkt informacyjno-doradczy dla podmiotów ubiegających się o środki na finansowanie działań z zakresu ochrony bioróżnorodności w PF 2021-2027</a:t>
            </a:r>
            <a:endParaRPr lang="pl-PL" sz="1800" dirty="0">
              <a:latin typeface="+mn-lt"/>
            </a:endParaRPr>
          </a:p>
        </p:txBody>
      </p:sp>
      <p:pic>
        <p:nvPicPr>
          <p:cNvPr id="8" name="Symbol zastępczy obrazu 5">
            <a:extLst>
              <a:ext uri="{FF2B5EF4-FFF2-40B4-BE49-F238E27FC236}">
                <a16:creationId xmlns:a16="http://schemas.microsoft.com/office/drawing/2014/main" id="{D786913A-DF7E-4C48-A7BD-3E7293963B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" r="5460"/>
          <a:stretch>
            <a:fillRect/>
          </a:stretch>
        </p:blipFill>
        <p:spPr>
          <a:xfrm>
            <a:off x="-12730" y="926478"/>
            <a:ext cx="5996973" cy="4293519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F0FD303-113D-4477-B6C8-09EE67C9C12C}"/>
              </a:ext>
            </a:extLst>
          </p:cNvPr>
          <p:cNvSpPr txBox="1"/>
          <p:nvPr/>
        </p:nvSpPr>
        <p:spPr>
          <a:xfrm>
            <a:off x="5984243" y="582088"/>
            <a:ext cx="4474231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tx2"/>
                </a:solidFill>
                <a:ea typeface="Open Sans" pitchFamily="2" charset="0"/>
                <a:cs typeface="Open Sans" pitchFamily="2" charset="0"/>
              </a:rPr>
              <a:t>Projekt PTFE.02.01-IZ.00-0001/23</a:t>
            </a:r>
          </a:p>
          <a:p>
            <a:endParaRPr lang="pl-PL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b="1" dirty="0"/>
              <a:t>Projekt realizowany przez Centrum Koordynacji Projektów Środowiskowych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b="1" dirty="0"/>
              <a:t>01.01.2023 – 31.12.2029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2400" b="1" dirty="0"/>
              <a:t>Całkowita wartość 12 780 000,00 PLN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1837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2F956C9-90E4-4924-91EF-F3DA7C0364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C85E40E4-75FF-410C-A5CF-ED139880C7CB}"/>
              </a:ext>
            </a:extLst>
          </p:cNvPr>
          <p:cNvSpPr txBox="1"/>
          <p:nvPr/>
        </p:nvSpPr>
        <p:spPr>
          <a:xfrm>
            <a:off x="462488" y="536723"/>
            <a:ext cx="9766835" cy="3469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00437"/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Punkt informacyjno-doradczy dla podmiotów ubiegających się o finansowanie działań z zakresu ochrony bioróżnorodności w PF 2021-2027 </a:t>
            </a:r>
            <a:br>
              <a:rPr lang="pl-PL" sz="2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pl-PL" sz="2400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projekt PTFE.02.01-IZ.00-0001/23), w 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ramach następujących programów:</a:t>
            </a:r>
          </a:p>
          <a:p>
            <a:pPr defTabSz="200437"/>
            <a:endParaRPr lang="pl-PL" sz="2400" dirty="0">
              <a:solidFill>
                <a:schemeClr val="accent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34127" indent="-334127" defTabSz="200437"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Fundusze Europejskie na Infrastrukturę, Klimat i Środowisko (</a:t>
            </a:r>
            <a:r>
              <a:rPr lang="pl-PL" sz="2400" dirty="0" err="1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FEnIKS</a:t>
            </a: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US" sz="2400" dirty="0">
              <a:solidFill>
                <a:schemeClr val="accent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34127" indent="-334127" defTabSz="200437"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Fundusze Europejskie dla Polski Wschodniej (FEPW)</a:t>
            </a:r>
          </a:p>
          <a:p>
            <a:pPr marL="334127" indent="-334127" defTabSz="200437"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Fundusze Europejskie dla Regionów</a:t>
            </a:r>
            <a:endParaRPr lang="en-US" sz="2400" dirty="0">
              <a:solidFill>
                <a:schemeClr val="accent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200437"/>
            <a:endParaRPr lang="en-US" sz="1637" b="1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defTabSz="200437"/>
            <a:endParaRPr lang="pl-PL" sz="1754" b="1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34127" indent="-334127" defTabSz="200437">
              <a:buFont typeface="Wingdings" panose="05000000000000000000" pitchFamily="2" charset="2"/>
              <a:buChar char="Ø"/>
            </a:pPr>
            <a:endParaRPr lang="en-US" sz="1754" b="1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E78AFB7-F456-4616-B3E1-B9CBD7B2A599}"/>
              </a:ext>
            </a:extLst>
          </p:cNvPr>
          <p:cNvSpPr txBox="1"/>
          <p:nvPr/>
        </p:nvSpPr>
        <p:spPr>
          <a:xfrm>
            <a:off x="397920" y="3230344"/>
            <a:ext cx="7691730" cy="4802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Cel projektu:</a:t>
            </a:r>
          </a:p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Wzmocnienie zdolności instytucjonalnych podmiotów planujących  ubieganie się o dofinansowanie na realizację projektów przyrodniczych oraz realizujących projekty przyrodnicze</a:t>
            </a:r>
          </a:p>
          <a:p>
            <a:endParaRPr lang="pl-PL" sz="2400" b="1" dirty="0">
              <a:solidFill>
                <a:schemeClr val="accent1">
                  <a:lumMod val="50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2400" b="1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Beneficjenci:</a:t>
            </a:r>
          </a:p>
          <a:p>
            <a:pPr marL="334127" indent="-334127">
              <a:buFont typeface="Wingdings" panose="05000000000000000000" pitchFamily="2" charset="2"/>
              <a:buChar char="ü"/>
            </a:pPr>
            <a:r>
              <a:rPr lang="pl-PL" sz="2400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administracja rządowa - GDOŚ, GIOŚ, RDOŚ, parki narodowe, PGL LP, urzędy morskie, administracja samorządowa, jednostki naukowo-badawcze, organizacje pozarządowe</a:t>
            </a:r>
          </a:p>
          <a:p>
            <a:endParaRPr lang="pl-PL" sz="1403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3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50596" indent="-250596">
              <a:buFont typeface="Wingdings" panose="05000000000000000000" pitchFamily="2" charset="2"/>
              <a:buChar char="Ø"/>
            </a:pPr>
            <a:endParaRPr lang="pl-PL" sz="1403" dirty="0">
              <a:solidFill>
                <a:schemeClr val="accent1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Obraz 7" descr="zdjęcie zbiornika wodnego z grzybieniami pływającymi na powierzchni, w tle fragmenty lasu">
            <a:extLst>
              <a:ext uri="{FF2B5EF4-FFF2-40B4-BE49-F238E27FC236}">
                <a16:creationId xmlns:a16="http://schemas.microsoft.com/office/drawing/2014/main" id="{EACED133-E7C0-458D-8B16-D1248FFA0B3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3874" y="2692373"/>
            <a:ext cx="2949383" cy="319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63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19228E-6 1.34397E-6 L -3.19228E-6 0.2501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ole tekstowe 38">
            <a:extLst>
              <a:ext uri="{FF2B5EF4-FFF2-40B4-BE49-F238E27FC236}">
                <a16:creationId xmlns:a16="http://schemas.microsoft.com/office/drawing/2014/main" id="{08CE5A70-750A-E87C-713D-C2C58DDFA533}"/>
              </a:ext>
            </a:extLst>
          </p:cNvPr>
          <p:cNvSpPr txBox="1"/>
          <p:nvPr/>
        </p:nvSpPr>
        <p:spPr>
          <a:xfrm>
            <a:off x="0" y="732377"/>
            <a:ext cx="10458474" cy="3945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4127" indent="-334127">
              <a:buFont typeface="Wingdings" panose="05000000000000000000" pitchFamily="2" charset="2"/>
              <a:buChar char="Ø"/>
            </a:pPr>
            <a:endParaRPr lang="pl-PL" sz="152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34127" indent="-334127"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Wizyty studyjne – jako sposób uczenia się od najlepszych – organizowane w miejscach realizacji projektów, które już otrzymały wsparcie unijne, spotkania z innymi beneficjentami Funduszy Europejskich w celu skorzystania z ich doświadczeń i dobrych praktyk w prowadzeniu czynnej ochrony przyrody:</a:t>
            </a:r>
            <a:br>
              <a:rPr lang="pl-PL" sz="2000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Infrastruktura turystyczna (edycja górska) – Kudowa Zdrój/Park Narodowy Gór Stołowych, wrzesień 2025, 51 osób</a:t>
            </a:r>
            <a:br>
              <a:rPr lang="pl-PL" sz="2000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Ochrona Nietoperzy w praktyce - Polańczyk/Nadleśnictwo Baligród, październik 2025, 50 osób</a:t>
            </a:r>
            <a:br>
              <a:rPr lang="pl-PL" sz="2000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Ochrona ptaków siewkowych – Góra Kalwaria/Dolina Środkowej Wisły, maj 2026, 50 osób</a:t>
            </a:r>
            <a:br>
              <a:rPr lang="pl-PL" sz="2000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Ochrona gatunków rodzimych/zwalczanie gatunków inwazyjnych – Serwy/Wigierski Park Narodowy, planowana na czerwiec 2026</a:t>
            </a:r>
            <a:br>
              <a:rPr lang="pl-PL" sz="2000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Ochrona mokradeł – Szczecin/parki krajobrazowe, planowana na wrzesień/październik 2026</a:t>
            </a:r>
          </a:p>
          <a:p>
            <a:pPr marL="334127" indent="-334127">
              <a:buFont typeface="Wingdings" panose="05000000000000000000" pitchFamily="2" charset="2"/>
              <a:buChar char="Ø"/>
            </a:pPr>
            <a:endParaRPr lang="pl-PL" sz="152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D24E837-6EDC-46A6-B602-CEE9CC95C3CF}"/>
              </a:ext>
            </a:extLst>
          </p:cNvPr>
          <p:cNvSpPr txBox="1"/>
          <p:nvPr/>
        </p:nvSpPr>
        <p:spPr>
          <a:xfrm>
            <a:off x="495288" y="224040"/>
            <a:ext cx="2654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Efekty/realizacja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E3ECA92-F74E-4025-9BAD-03C69FA86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3" y="4723761"/>
            <a:ext cx="1980015" cy="208090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BB33522-4F34-4CBF-A391-402A26C151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004" y="4713089"/>
            <a:ext cx="973600" cy="209932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4199CFA-2371-4C76-83DC-02A6AB13C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4050" y="4687584"/>
            <a:ext cx="1683937" cy="2099326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E123A707-6602-444A-893C-C7AC6DE26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9520" y="4696469"/>
            <a:ext cx="2993451" cy="2115946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8812E5D7-AA41-4C17-BCB9-8063455221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92518" y="4684263"/>
            <a:ext cx="1141007" cy="2117332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CDE038FC-42D2-4EF8-BDC5-95D7D6EB01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9820" y="4686773"/>
            <a:ext cx="1070257" cy="21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82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Plan prezentacji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3200" dirty="0">
                <a:latin typeface="+mn-lt"/>
              </a:rPr>
              <a:t>I. Stan wdrażania PT FE 21 27	</a:t>
            </a:r>
          </a:p>
          <a:p>
            <a:pPr>
              <a:lnSpc>
                <a:spcPct val="150000"/>
              </a:lnSpc>
            </a:pPr>
            <a:r>
              <a:rPr lang="pl-PL" sz="3200" dirty="0">
                <a:latin typeface="+mn-lt"/>
              </a:rPr>
              <a:t>II. Realizowane projekty - aktualności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891588" y="539750"/>
            <a:ext cx="1800225" cy="366713"/>
          </a:xfrm>
          <a:prstGeom prst="rect">
            <a:avLst/>
          </a:prstGeom>
        </p:spPr>
        <p:txBody>
          <a:bodyPr/>
          <a:lstStyle/>
          <a:p>
            <a:fld id="{D857886D-A165-4D54-8DB0-CE6586ECA8EC}" type="datetime1">
              <a:rPr lang="pl-PL" smtClean="0"/>
              <a:t>2026-05-27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08619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ole tekstowe 38">
            <a:extLst>
              <a:ext uri="{FF2B5EF4-FFF2-40B4-BE49-F238E27FC236}">
                <a16:creationId xmlns:a16="http://schemas.microsoft.com/office/drawing/2014/main" id="{08CE5A70-750A-E87C-713D-C2C58DDFA533}"/>
              </a:ext>
            </a:extLst>
          </p:cNvPr>
          <p:cNvSpPr txBox="1"/>
          <p:nvPr/>
        </p:nvSpPr>
        <p:spPr>
          <a:xfrm>
            <a:off x="479144" y="941280"/>
            <a:ext cx="429404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4127" indent="-334127"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Szkolenia dwudniowe </a:t>
            </a:r>
            <a:r>
              <a:rPr lang="pl-PL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- realizacja i rozliczanie projektów wraz z wizytą w miejscach realizacji projektów przyrodniczych – </a:t>
            </a:r>
            <a: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planowane do realizacji od czerwca 2026 </a:t>
            </a:r>
            <a:r>
              <a:rPr lang="pl-PL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Gdynia i Instytut Ochrony Przyrody PAN </a:t>
            </a:r>
            <a:r>
              <a:rPr lang="pl-PL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- 06.2026, </a:t>
            </a:r>
            <a: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Zamość i Roztoczański Park Narodowy </a:t>
            </a:r>
            <a:r>
              <a:rPr lang="pl-PL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– 08.2026, </a:t>
            </a:r>
            <a: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Białystok i Narwiański Park Narodowy</a:t>
            </a:r>
            <a:r>
              <a:rPr lang="pl-PL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– 09.2026, – 10.2026), </a:t>
            </a:r>
            <a: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Kraków i Ojcowski Park Narodowy</a:t>
            </a:r>
            <a:endParaRPr lang="pl-PL" dirty="0">
              <a:solidFill>
                <a:srgbClr val="00206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34127" indent="-334127">
              <a:buFont typeface="Wingdings" panose="05000000000000000000" pitchFamily="2" charset="2"/>
              <a:buChar char="Ø"/>
            </a:pPr>
            <a:endParaRPr lang="pl-PL" dirty="0">
              <a:solidFill>
                <a:srgbClr val="00206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34127" indent="-334127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Usługi doradcze oraz eksperckie:</a:t>
            </a:r>
          </a:p>
          <a:p>
            <a:pPr marL="309997"/>
            <a:r>
              <a:rPr lang="pl-PL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dedykowane konsultacje grupowe, dziedzinowe (dotychczas 7 spotkań, średnio raz w miesiącu), ponad 1100 osób</a:t>
            </a:r>
          </a:p>
          <a:p>
            <a:pPr marL="309997"/>
            <a:r>
              <a:rPr lang="pl-PL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konsultacje indywidualne (na bieżąco)</a:t>
            </a:r>
          </a:p>
          <a:p>
            <a:endParaRPr lang="pl-PL" dirty="0">
              <a:solidFill>
                <a:srgbClr val="00206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34127" indent="-334127">
              <a:buFont typeface="Wingdings" panose="05000000000000000000" pitchFamily="2" charset="2"/>
              <a:buChar char="Ø"/>
            </a:pPr>
            <a:endParaRPr lang="pl-PL" dirty="0">
              <a:solidFill>
                <a:srgbClr val="00206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D24E837-6EDC-46A6-B602-CEE9CC95C3CF}"/>
              </a:ext>
            </a:extLst>
          </p:cNvPr>
          <p:cNvSpPr txBox="1"/>
          <p:nvPr/>
        </p:nvSpPr>
        <p:spPr>
          <a:xfrm>
            <a:off x="449362" y="452700"/>
            <a:ext cx="2654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chemeClr val="accent1">
                    <a:lumMod val="5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Efekty/realizacja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F4809D7-867C-441F-A4AF-A6D2CC1A2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764" y="2974382"/>
            <a:ext cx="4782301" cy="238870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106005F-DE0E-47E6-823D-B7794D1DBB25}"/>
              </a:ext>
            </a:extLst>
          </p:cNvPr>
          <p:cNvSpPr txBox="1"/>
          <p:nvPr/>
        </p:nvSpPr>
        <p:spPr>
          <a:xfrm>
            <a:off x="5345906" y="401283"/>
            <a:ext cx="5051811" cy="2542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>
              <a:solidFill>
                <a:srgbClr val="00206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34127" indent="-334127">
              <a:buFont typeface="Wingdings" panose="05000000000000000000" pitchFamily="2" charset="2"/>
              <a:buChar char="Ø"/>
            </a:pPr>
            <a:r>
              <a:rPr lang="pl-PL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Działania komunikacyjne:</a:t>
            </a:r>
          </a:p>
          <a:p>
            <a:pPr marL="317422"/>
            <a: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Wideoblog "Naturalnie pomagamy! Punkt dla Przyrody" </a:t>
            </a:r>
          </a:p>
          <a:p>
            <a:pPr marL="317422"/>
            <a:r>
              <a:rPr lang="pl-PL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promujący dobre praktyki w realizacji projektów przyrodniczych publikowany w </a:t>
            </a:r>
            <a:r>
              <a:rPr lang="pl-PL" dirty="0" err="1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internecie</a:t>
            </a:r>
            <a:br>
              <a:rPr lang="pl-PL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u="sng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https://www.youtube.com/playlist?list=PL8anjHA1pPSIXRrCxLQz3DIYWVx1vTDa8</a:t>
            </a:r>
            <a:endParaRPr lang="pl-PL" dirty="0">
              <a:solidFill>
                <a:srgbClr val="00206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34127" indent="-334127">
              <a:buFont typeface="Wingdings" panose="05000000000000000000" pitchFamily="2" charset="2"/>
              <a:buChar char="Ø"/>
            </a:pPr>
            <a:endParaRPr lang="pl-PL" sz="152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9215B56-4380-4101-84A5-7A66D67B6C6A}"/>
              </a:ext>
            </a:extLst>
          </p:cNvPr>
          <p:cNvSpPr txBox="1"/>
          <p:nvPr/>
        </p:nvSpPr>
        <p:spPr>
          <a:xfrm>
            <a:off x="377354" y="5794916"/>
            <a:ext cx="9107512" cy="146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2000" dirty="0">
              <a:solidFill>
                <a:srgbClr val="002060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34127" indent="-334127">
              <a:buFont typeface="Wingdings" panose="05000000000000000000" pitchFamily="2" charset="2"/>
              <a:buChar char="Ø"/>
            </a:pPr>
            <a: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Liczba przeszkolonych osób </a:t>
            </a:r>
            <a:b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od 10.2025 do 05.2026 – ponad 9000 osób</a:t>
            </a:r>
            <a:b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b="1" dirty="0">
                <a:solidFill>
                  <a:srgbClr val="00206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od początku realizacji projektu – ponad 19 000 osób</a:t>
            </a:r>
          </a:p>
          <a:p>
            <a:pPr marL="334127" indent="-334127">
              <a:buFont typeface="Wingdings" panose="05000000000000000000" pitchFamily="2" charset="2"/>
              <a:buChar char="Ø"/>
            </a:pPr>
            <a:endParaRPr lang="pl-PL" sz="152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33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" grpId="0"/>
      <p:bldP spid="6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EE1BBFD-1D0A-4D6F-9395-90E0C7097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3658" y="5195719"/>
            <a:ext cx="6552631" cy="1320421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2073"/>
                </a:solidFill>
                <a:latin typeface="+mn-lt"/>
              </a:rPr>
              <a:t>„Realizacja wybranych projektów SOR w latach 2023-2029”</a:t>
            </a:r>
            <a:endParaRPr lang="pl-PL" sz="3200" dirty="0">
              <a:latin typeface="+mn-lt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AC920C2A-24C6-470C-8B5C-7960C5D7333C}"/>
              </a:ext>
            </a:extLst>
          </p:cNvPr>
          <p:cNvSpPr txBox="1">
            <a:spLocks/>
          </p:cNvSpPr>
          <p:nvPr/>
        </p:nvSpPr>
        <p:spPr>
          <a:xfrm>
            <a:off x="377354" y="899836"/>
            <a:ext cx="9288552" cy="71976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25000" lnSpcReduction="20000"/>
          </a:bodyPr>
          <a:lstStyle>
            <a:lvl1pPr algn="l" defTabSz="1007943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pl-PL" sz="11200" dirty="0">
                <a:solidFill>
                  <a:srgbClr val="002073"/>
                </a:solidFill>
                <a:latin typeface="+mn-lt"/>
              </a:rPr>
              <a:t>Projekt PTFE.02.01-IZ.00-0005/23</a:t>
            </a:r>
          </a:p>
          <a:p>
            <a:endParaRPr lang="pl-PL" dirty="0">
              <a:solidFill>
                <a:srgbClr val="002073"/>
              </a:solidFill>
            </a:endParaRPr>
          </a:p>
          <a:p>
            <a:pPr marL="251986" indent="-251986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2"/>
              </a:buBlip>
            </a:pPr>
            <a:r>
              <a:rPr lang="pl-PL" sz="9600" dirty="0">
                <a:solidFill>
                  <a:schemeClr val="tx1"/>
                </a:solidFill>
                <a:latin typeface="+mn-lt"/>
              </a:rPr>
              <a:t>Projekt realizowany przez Departament Strategii, </a:t>
            </a:r>
            <a:r>
              <a:rPr lang="pl-PL" sz="9600" dirty="0" err="1">
                <a:solidFill>
                  <a:schemeClr val="tx1"/>
                </a:solidFill>
                <a:latin typeface="+mn-lt"/>
              </a:rPr>
              <a:t>MFiPR</a:t>
            </a:r>
            <a:endParaRPr lang="pl-PL" sz="9600" dirty="0">
              <a:solidFill>
                <a:schemeClr val="tx1"/>
              </a:solidFill>
              <a:latin typeface="+mn-lt"/>
            </a:endParaRPr>
          </a:p>
          <a:p>
            <a:pPr marL="251986" indent="-251986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2"/>
              </a:buBlip>
            </a:pPr>
            <a:r>
              <a:rPr lang="pl-PL" sz="9600" dirty="0">
                <a:solidFill>
                  <a:schemeClr val="tx1"/>
                </a:solidFill>
                <a:latin typeface="+mn-lt"/>
              </a:rPr>
              <a:t>01.07.2023 – 30.06.2029</a:t>
            </a:r>
          </a:p>
          <a:p>
            <a:pPr marL="251986" indent="-251986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2"/>
              </a:buBlip>
            </a:pPr>
            <a:r>
              <a:rPr lang="pl-PL" sz="9600" dirty="0">
                <a:solidFill>
                  <a:schemeClr val="tx1"/>
                </a:solidFill>
                <a:latin typeface="+mn-lt"/>
              </a:rPr>
              <a:t>Całkowita wartość 41 900 000,00 PLN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4819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FB5135-1A9F-4BD5-8E33-55971F3AA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Partnerska Inicjatywa Miast (PIM)</a:t>
            </a:r>
            <a:r>
              <a:rPr lang="pl-PL" dirty="0">
                <a:latin typeface="+mn-lt"/>
              </a:rPr>
              <a:t> – projekt strategiczny Krajowej Polityki Miejskiej 2030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2F4BB7-521B-4D68-AB39-9A4A2AD17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9442" y="2552918"/>
            <a:ext cx="8640382" cy="38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b="1" dirty="0">
                <a:solidFill>
                  <a:schemeClr val="tx2"/>
                </a:solidFill>
                <a:latin typeface="+mn-lt"/>
              </a:rPr>
              <a:t>Cel strategiczny PIM: </a:t>
            </a:r>
          </a:p>
          <a:p>
            <a:r>
              <a:rPr lang="pl-PL" sz="2200" i="0" dirty="0">
                <a:effectLst/>
                <a:latin typeface="+mn-lt"/>
              </a:rPr>
              <a:t>Wspomaganie zintegrowanego i zrównoważonego rozwoju polskich miast</a:t>
            </a:r>
            <a:endParaRPr lang="pl-PL" sz="2200" dirty="0">
              <a:effectLst/>
              <a:latin typeface="+mn-lt"/>
            </a:endParaRPr>
          </a:p>
          <a:p>
            <a:pPr marL="0" indent="0">
              <a:buNone/>
            </a:pPr>
            <a:endParaRPr lang="pl-PL" dirty="0">
              <a:latin typeface="+mn-lt"/>
            </a:endParaRPr>
          </a:p>
          <a:p>
            <a:pPr marL="0" indent="0">
              <a:buNone/>
            </a:pPr>
            <a:r>
              <a:rPr lang="pl-PL" sz="2800" b="1" dirty="0">
                <a:solidFill>
                  <a:schemeClr val="tx2"/>
                </a:solidFill>
                <a:latin typeface="+mn-lt"/>
              </a:rPr>
              <a:t>Cele szczegółowe:</a:t>
            </a:r>
          </a:p>
          <a:p>
            <a:r>
              <a:rPr lang="pl-PL" sz="2200" dirty="0">
                <a:latin typeface="+mn-lt"/>
              </a:rPr>
              <a:t>Partnerska współpraca i wymiana wiedzy</a:t>
            </a:r>
          </a:p>
          <a:p>
            <a:r>
              <a:rPr lang="pl-PL" sz="2200" dirty="0">
                <a:latin typeface="+mn-lt"/>
              </a:rPr>
              <a:t>Podniesienie kompetencji kadr </a:t>
            </a:r>
            <a:r>
              <a:rPr lang="pl-PL" sz="2200" dirty="0" err="1">
                <a:latin typeface="+mn-lt"/>
              </a:rPr>
              <a:t>jst</a:t>
            </a:r>
            <a:endParaRPr lang="pl-PL" sz="2200" dirty="0">
              <a:latin typeface="+mn-lt"/>
            </a:endParaRPr>
          </a:p>
          <a:p>
            <a:r>
              <a:rPr lang="pl-PL" sz="2200" dirty="0">
                <a:latin typeface="+mn-lt"/>
              </a:rPr>
              <a:t>Wypracowanie oddolnych propozycji rozwiązań na poziom krajowy</a:t>
            </a:r>
          </a:p>
          <a:p>
            <a:r>
              <a:rPr lang="pl-PL" sz="2200" dirty="0">
                <a:latin typeface="+mn-lt"/>
              </a:rPr>
              <a:t>Partycypacja społeczna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7858124-6EF3-480D-9BD0-143ED97A05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 dirty="0"/>
          </a:p>
        </p:txBody>
      </p:sp>
      <p:pic>
        <p:nvPicPr>
          <p:cNvPr id="8" name="Google Shape;76;p14">
            <a:extLst>
              <a:ext uri="{FF2B5EF4-FFF2-40B4-BE49-F238E27FC236}">
                <a16:creationId xmlns:a16="http://schemas.microsoft.com/office/drawing/2014/main" id="{989DD374-A42D-42D8-AC91-68E654DE797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78154" y="1691605"/>
            <a:ext cx="2520280" cy="144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8719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FB5135-1A9F-4BD5-8E33-55971F3AA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>
                <a:latin typeface="+mn-lt"/>
              </a:rPr>
              <a:t>PODSUMOWANIE DOTYCHCZASOWEJ DZIAŁALNOŚCI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2F4BB7-521B-4D68-AB39-9A4A2AD17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475581"/>
            <a:ext cx="8640382" cy="518425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pl-PL" sz="2400" b="0" i="0" dirty="0">
              <a:effectLst/>
              <a:latin typeface="+mn-lt"/>
            </a:endParaRPr>
          </a:p>
          <a:p>
            <a:pPr marL="0" indent="0">
              <a:buNone/>
            </a:pPr>
            <a:r>
              <a:rPr lang="pl-PL" sz="2400" b="0" i="0" dirty="0">
                <a:effectLst/>
                <a:latin typeface="+mn-lt"/>
              </a:rPr>
              <a:t>Od 2017 roku PIM zgromadził prawie </a:t>
            </a:r>
            <a:r>
              <a:rPr lang="pl-PL" sz="2400" b="1" i="0" dirty="0">
                <a:effectLst/>
                <a:latin typeface="+mn-lt"/>
              </a:rPr>
              <a:t>100 samorządów</a:t>
            </a:r>
            <a:r>
              <a:rPr lang="pl-PL" sz="2400" b="0" i="0" dirty="0">
                <a:effectLst/>
                <a:latin typeface="+mn-lt"/>
              </a:rPr>
              <a:t> (w tym </a:t>
            </a:r>
            <a:r>
              <a:rPr lang="pl-PL" sz="2400" b="0" i="0" dirty="0" err="1">
                <a:effectLst/>
                <a:latin typeface="+mn-lt"/>
              </a:rPr>
              <a:t>MOFy</a:t>
            </a:r>
            <a:r>
              <a:rPr lang="pl-PL" sz="2400" b="0" i="0" dirty="0">
                <a:effectLst/>
                <a:latin typeface="+mn-lt"/>
              </a:rPr>
              <a:t> takie jak </a:t>
            </a:r>
            <a:r>
              <a:rPr lang="pl-PL" sz="2400" dirty="0">
                <a:latin typeface="+mn-lt"/>
              </a:rPr>
              <a:t>Warszawska Metropolia, Górnośląsko-</a:t>
            </a:r>
            <a:r>
              <a:rPr lang="pl-PL" sz="2400" dirty="0" err="1">
                <a:latin typeface="+mn-lt"/>
              </a:rPr>
              <a:t>Zagłebiowska</a:t>
            </a:r>
            <a:r>
              <a:rPr lang="pl-PL" sz="2400" dirty="0">
                <a:latin typeface="+mn-lt"/>
              </a:rPr>
              <a:t> Metropolia, Białostocki Obszar Funkcjonalny, </a:t>
            </a:r>
            <a:r>
              <a:rPr lang="pl-PL" sz="2400" b="0" i="0" dirty="0">
                <a:effectLst/>
                <a:latin typeface="+mn-lt"/>
              </a:rPr>
              <a:t>Metropolia Krakowska, Szczeciński OF).</a:t>
            </a:r>
            <a:endParaRPr lang="pl-PL" sz="2400" dirty="0">
              <a:latin typeface="+mn-lt"/>
            </a:endParaRPr>
          </a:p>
          <a:p>
            <a:pPr marL="0" indent="0" algn="ctr">
              <a:buNone/>
            </a:pPr>
            <a:r>
              <a:rPr lang="pl-PL" sz="3200" b="1" dirty="0">
                <a:latin typeface="+mn-lt"/>
              </a:rPr>
              <a:t>3 edycje PIM</a:t>
            </a:r>
          </a:p>
          <a:p>
            <a:pPr marL="0" indent="0" algn="ctr">
              <a:buNone/>
            </a:pPr>
            <a:r>
              <a:rPr lang="pl-PL" sz="2400" dirty="0">
                <a:latin typeface="+mn-lt"/>
              </a:rPr>
              <a:t>2017-2019</a:t>
            </a:r>
          </a:p>
          <a:p>
            <a:pPr marL="0" indent="0" algn="ctr">
              <a:buNone/>
            </a:pPr>
            <a:r>
              <a:rPr lang="pl-PL" sz="2400" dirty="0">
                <a:latin typeface="+mn-lt"/>
              </a:rPr>
              <a:t>2021-2023</a:t>
            </a:r>
          </a:p>
          <a:p>
            <a:pPr marL="0" indent="0" algn="ctr">
              <a:buNone/>
            </a:pPr>
            <a:r>
              <a:rPr lang="pl-PL" sz="2400" dirty="0">
                <a:latin typeface="+mn-lt"/>
              </a:rPr>
              <a:t>2024-2026</a:t>
            </a:r>
          </a:p>
          <a:p>
            <a:pPr marL="0" indent="0" algn="ctr">
              <a:buNone/>
            </a:pPr>
            <a:r>
              <a:rPr lang="pl-PL" sz="3200" b="1" dirty="0">
                <a:latin typeface="+mn-lt"/>
              </a:rPr>
              <a:t>3 sieci w każdej edycji</a:t>
            </a:r>
          </a:p>
          <a:p>
            <a:pPr marL="342900" indent="-342900" algn="ctr">
              <a:buAutoNum type="arabicParenR"/>
            </a:pPr>
            <a:r>
              <a:rPr lang="pl-PL" sz="2400" dirty="0">
                <a:latin typeface="+mn-lt"/>
              </a:rPr>
              <a:t>jakość powietrza, mobilność, rewitalizacja</a:t>
            </a:r>
          </a:p>
          <a:p>
            <a:pPr marL="342900" indent="-342900" algn="ctr">
              <a:buAutoNum type="arabicParenR"/>
            </a:pPr>
            <a:r>
              <a:rPr lang="pl-PL" sz="2400" dirty="0">
                <a:latin typeface="+mn-lt"/>
              </a:rPr>
              <a:t>sieć cyfrowa, zielona, </a:t>
            </a:r>
            <a:r>
              <a:rPr lang="pl-PL" sz="2400" dirty="0" err="1">
                <a:latin typeface="+mn-lt"/>
              </a:rPr>
              <a:t>ppp</a:t>
            </a:r>
            <a:endParaRPr lang="pl-PL" sz="2400" dirty="0">
              <a:latin typeface="+mn-lt"/>
            </a:endParaRPr>
          </a:p>
          <a:p>
            <a:pPr marL="342900" indent="-342900" algn="ctr">
              <a:buAutoNum type="arabicParenR"/>
            </a:pPr>
            <a:r>
              <a:rPr lang="pl-PL" sz="2400" dirty="0">
                <a:latin typeface="+mn-lt"/>
              </a:rPr>
              <a:t>mieszkalnictwo, miasto kompaktowe, efektywność energetyczna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7858124-6EF3-480D-9BD0-143ED97A05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91933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FB5135-1A9F-4BD5-8E33-55971F3AA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575745"/>
          </a:xfrm>
        </p:spPr>
        <p:txBody>
          <a:bodyPr/>
          <a:lstStyle/>
          <a:p>
            <a:pPr algn="ctr"/>
            <a:r>
              <a:rPr lang="pl-PL" dirty="0">
                <a:latin typeface="+mn-lt"/>
              </a:rPr>
              <a:t>4. EDYCJA PIM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A2F4BB7-521B-4D68-AB39-9A4A2AD17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525" y="1619597"/>
            <a:ext cx="8640764" cy="54002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2400" dirty="0">
                <a:latin typeface="+mn-lt"/>
              </a:rPr>
              <a:t>PIM jest skutecznym </a:t>
            </a:r>
            <a:r>
              <a:rPr lang="pl-PL" sz="2400" b="0" i="0" dirty="0">
                <a:effectLst/>
                <a:latin typeface="+mn-lt"/>
              </a:rPr>
              <a:t>narzędziem wspierającym rozwój kompetencji samorządów, współpracę między miastami oraz przygotowanie lokalnych inicjatyw rozwojowych. </a:t>
            </a:r>
          </a:p>
          <a:p>
            <a:pPr marL="0" indent="0" algn="ctr">
              <a:buNone/>
            </a:pPr>
            <a:endParaRPr lang="pl-PL" sz="2400" b="1" i="0" dirty="0">
              <a:effectLst/>
              <a:latin typeface="+mn-lt"/>
            </a:endParaRPr>
          </a:p>
          <a:p>
            <a:pPr marL="0" indent="0" algn="ctr">
              <a:buNone/>
            </a:pPr>
            <a:r>
              <a:rPr lang="pl-PL" sz="2400" b="1" i="0" dirty="0" err="1">
                <a:effectLst/>
                <a:latin typeface="+mn-lt"/>
              </a:rPr>
              <a:t>MFiPR</a:t>
            </a:r>
            <a:r>
              <a:rPr lang="pl-PL" sz="2400" b="1" i="0" dirty="0">
                <a:effectLst/>
                <a:latin typeface="+mn-lt"/>
              </a:rPr>
              <a:t> planuje IV edycję projektu, która będzie realizowana w latach 2027-2029.</a:t>
            </a:r>
          </a:p>
          <a:p>
            <a:pPr marL="0" indent="0">
              <a:buNone/>
            </a:pPr>
            <a:endParaRPr lang="pl-PL" sz="2400" dirty="0">
              <a:latin typeface="+mn-lt"/>
            </a:endParaRPr>
          </a:p>
          <a:p>
            <a:pPr marL="0" indent="0" algn="ctr">
              <a:buNone/>
            </a:pPr>
            <a:r>
              <a:rPr lang="pl-PL" sz="3000" b="1" dirty="0">
                <a:solidFill>
                  <a:schemeClr val="tx2"/>
                </a:solidFill>
                <a:latin typeface="+mn-lt"/>
              </a:rPr>
              <a:t>Założenia i kierunki rozwoju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400" i="0" dirty="0">
                <a:effectLst/>
                <a:latin typeface="+mn-lt"/>
              </a:rPr>
              <a:t>kontynuacja sprawdzonej formuły </a:t>
            </a:r>
            <a:endParaRPr lang="pl-PL" sz="240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2400" i="0" dirty="0">
                <a:effectLst/>
                <a:latin typeface="+mn-lt"/>
              </a:rPr>
              <a:t>wzmocnienie wymiaru wdrożeniowego</a:t>
            </a:r>
            <a:endParaRPr lang="pl-PL" sz="240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2400" b="1" i="0" dirty="0">
                <a:effectLst/>
                <a:latin typeface="+mn-lt"/>
              </a:rPr>
              <a:t>ukierunkowanie prac miast na przygotowanie projektów możliwych do realizacji i finansowania w ramach nowej perspektywy UE 2028–2034</a:t>
            </a:r>
            <a:endParaRPr lang="pl-PL" sz="2400" b="1" dirty="0">
              <a:latin typeface="+mn-lt"/>
            </a:endParaRPr>
          </a:p>
          <a:p>
            <a:pPr marL="0" indent="0">
              <a:buNone/>
            </a:pPr>
            <a:br>
              <a:rPr lang="pl-PL" b="0" i="0" dirty="0">
                <a:effectLst/>
              </a:rPr>
            </a:br>
            <a:endParaRPr lang="pl-PL" b="0" i="0" dirty="0">
              <a:effectLst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7858124-6EF3-480D-9BD0-143ED97A05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04135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D3CF1D-440B-4AAD-BB98-A315DA80A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i="0" dirty="0">
                <a:effectLst/>
                <a:latin typeface="+mn-lt"/>
              </a:rPr>
              <a:t>PIM Alumni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E4692D-AEF5-4F86-BC10-5BF78096A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1979837"/>
            <a:ext cx="8640382" cy="24480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pl-PL" sz="2400" b="0" i="0" dirty="0">
              <a:effectLst/>
              <a:latin typeface="+mn-lt"/>
            </a:endParaRPr>
          </a:p>
          <a:p>
            <a:pPr marL="0" indent="0">
              <a:buNone/>
            </a:pPr>
            <a:r>
              <a:rPr lang="pl-PL" sz="2800" b="1" i="0" dirty="0">
                <a:effectLst/>
                <a:latin typeface="+mn-lt"/>
              </a:rPr>
              <a:t>PIM Alumni to coroczne spotkanie </a:t>
            </a:r>
            <a:r>
              <a:rPr lang="pl-PL" sz="2800" b="1" i="0" dirty="0" err="1">
                <a:effectLst/>
                <a:latin typeface="+mn-lt"/>
              </a:rPr>
              <a:t>aboslwentów</a:t>
            </a:r>
            <a:r>
              <a:rPr lang="pl-PL" sz="2800" b="1" i="0" dirty="0">
                <a:effectLst/>
                <a:latin typeface="+mn-lt"/>
              </a:rPr>
              <a:t> zakończonych edycji PIM.</a:t>
            </a:r>
            <a:endParaRPr lang="pl-PL" sz="2800" b="1" dirty="0">
              <a:latin typeface="+mn-lt"/>
            </a:endParaRPr>
          </a:p>
          <a:p>
            <a:pPr marL="0" indent="0">
              <a:buNone/>
            </a:pPr>
            <a:endParaRPr lang="pl-PL" sz="2800" b="1" i="0" dirty="0">
              <a:effectLst/>
              <a:latin typeface="+mn-lt"/>
            </a:endParaRPr>
          </a:p>
          <a:p>
            <a:pPr marL="0" indent="0">
              <a:buNone/>
            </a:pPr>
            <a:r>
              <a:rPr lang="pl-PL" sz="2800" dirty="0">
                <a:latin typeface="+mn-lt"/>
              </a:rPr>
              <a:t>Od</a:t>
            </a:r>
            <a:r>
              <a:rPr lang="pl-PL" sz="2800" i="0" dirty="0">
                <a:effectLst/>
                <a:latin typeface="+mn-lt"/>
              </a:rPr>
              <a:t> 2023 r. przeprowadzono 3 edycja PIM Alumni. Każda gromadziła min. 110 uczestników, co dawało ponad 80% </a:t>
            </a:r>
            <a:r>
              <a:rPr lang="pl-PL" sz="2800" i="0" dirty="0" err="1">
                <a:effectLst/>
                <a:latin typeface="+mn-lt"/>
              </a:rPr>
              <a:t>frekwecję</a:t>
            </a:r>
            <a:r>
              <a:rPr lang="pl-PL" sz="2800" i="0" dirty="0">
                <a:effectLst/>
                <a:latin typeface="+mn-lt"/>
              </a:rPr>
              <a:t> z miast w projekcie. Spotkania cieszą się bardzo dużą popularnością wśród samorządów.</a:t>
            </a:r>
          </a:p>
          <a:p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BDC6E19-7637-458A-959E-69C61F6C82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 dirty="0"/>
          </a:p>
        </p:txBody>
      </p:sp>
      <p:pic>
        <p:nvPicPr>
          <p:cNvPr id="4102" name="Picture 6" descr="PIM Alumni - Ministerstwo Funduszy i Polityki Regionalnej - Portal Gov.pl">
            <a:extLst>
              <a:ext uri="{FF2B5EF4-FFF2-40B4-BE49-F238E27FC236}">
                <a16:creationId xmlns:a16="http://schemas.microsoft.com/office/drawing/2014/main" id="{C7FACA47-ED67-42C7-B9A3-D074F2F49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38" y="420005"/>
            <a:ext cx="3672408" cy="154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M Alumni 2024 - Ministerstwo Funduszy i Polityki Regionalnej - Portal  Gov.pl">
            <a:extLst>
              <a:ext uri="{FF2B5EF4-FFF2-40B4-BE49-F238E27FC236}">
                <a16:creationId xmlns:a16="http://schemas.microsoft.com/office/drawing/2014/main" id="{5493A9CD-4A33-4D5A-A477-25E597DBC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762" y="4518242"/>
            <a:ext cx="5472608" cy="270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371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EE1BBFD-1D0A-4D6F-9395-90E0C7097C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>
                <a:solidFill>
                  <a:srgbClr val="002073"/>
                </a:solidFill>
                <a:latin typeface="+mn-lt"/>
              </a:rPr>
              <a:t>„Wsparcie JST w realizacji działań rozwojowych”</a:t>
            </a:r>
            <a:endParaRPr lang="pl-PL" dirty="0">
              <a:latin typeface="+mn-lt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AC920C2A-24C6-470C-8B5C-7960C5D7333C}"/>
              </a:ext>
            </a:extLst>
          </p:cNvPr>
          <p:cNvSpPr txBox="1">
            <a:spLocks/>
          </p:cNvSpPr>
          <p:nvPr/>
        </p:nvSpPr>
        <p:spPr>
          <a:xfrm>
            <a:off x="377354" y="899836"/>
            <a:ext cx="9288552" cy="719761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25000" lnSpcReduction="20000"/>
          </a:bodyPr>
          <a:lstStyle>
            <a:lvl1pPr algn="l" defTabSz="1007943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r>
              <a:rPr lang="pl-PL" sz="11200" dirty="0">
                <a:solidFill>
                  <a:srgbClr val="002073"/>
                </a:solidFill>
                <a:latin typeface="+mn-lt"/>
              </a:rPr>
              <a:t>Projekt PTFE.02.01-IZ.00-0008/23</a:t>
            </a:r>
          </a:p>
          <a:p>
            <a:endParaRPr lang="pl-PL" dirty="0">
              <a:solidFill>
                <a:srgbClr val="002073"/>
              </a:solidFill>
            </a:endParaRPr>
          </a:p>
          <a:p>
            <a:pPr marL="251986" indent="-251986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2"/>
              </a:buBlip>
            </a:pPr>
            <a:r>
              <a:rPr lang="pl-PL" sz="9600" dirty="0">
                <a:solidFill>
                  <a:schemeClr val="tx1"/>
                </a:solidFill>
                <a:latin typeface="+mn-lt"/>
              </a:rPr>
              <a:t>Projekt realizowany przez Departament Rozwoju Regionów, </a:t>
            </a:r>
            <a:r>
              <a:rPr lang="pl-PL" sz="9600" dirty="0" err="1">
                <a:solidFill>
                  <a:schemeClr val="tx1"/>
                </a:solidFill>
                <a:latin typeface="+mn-lt"/>
              </a:rPr>
              <a:t>MFiPR</a:t>
            </a:r>
            <a:endParaRPr lang="pl-PL" sz="9600" dirty="0">
              <a:solidFill>
                <a:schemeClr val="tx1"/>
              </a:solidFill>
              <a:latin typeface="+mn-lt"/>
            </a:endParaRPr>
          </a:p>
          <a:p>
            <a:pPr marL="251986" indent="-251986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2"/>
              </a:buBlip>
            </a:pPr>
            <a:r>
              <a:rPr lang="pl-PL" sz="9600" dirty="0">
                <a:solidFill>
                  <a:schemeClr val="tx1"/>
                </a:solidFill>
                <a:latin typeface="+mn-lt"/>
              </a:rPr>
              <a:t>01.07.2023 – 31.12.2029</a:t>
            </a:r>
          </a:p>
          <a:p>
            <a:pPr marL="251986" indent="-251986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2"/>
              </a:buBlip>
            </a:pPr>
            <a:r>
              <a:rPr lang="pl-PL" sz="9600" dirty="0">
                <a:solidFill>
                  <a:schemeClr val="tx1"/>
                </a:solidFill>
                <a:latin typeface="+mn-lt"/>
              </a:rPr>
              <a:t>Całkowita wartość 87 800 000,00 PLN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88896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155E0C-8B2C-4B77-B1C8-1BC84AAA9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017" y="754098"/>
            <a:ext cx="8640381" cy="1080001"/>
          </a:xfrm>
        </p:spPr>
        <p:txBody>
          <a:bodyPr>
            <a:normAutofit fontScale="90000"/>
          </a:bodyPr>
          <a:lstStyle/>
          <a:p>
            <a:br>
              <a:rPr lang="pl-PL" sz="2800" b="1" dirty="0">
                <a:solidFill>
                  <a:srgbClr val="002073"/>
                </a:solidFill>
              </a:rPr>
            </a:br>
            <a:r>
              <a:rPr lang="pl-PL" dirty="0">
                <a:solidFill>
                  <a:srgbClr val="002073"/>
                </a:solidFill>
              </a:rPr>
              <a:t>N</a:t>
            </a:r>
            <a:r>
              <a:rPr lang="pl-PL" b="1" dirty="0">
                <a:solidFill>
                  <a:srgbClr val="002073"/>
                </a:solidFill>
              </a:rPr>
              <a:t>ajważniejsze zadania w okresie 11.2025-12.2026:</a:t>
            </a:r>
            <a:br>
              <a:rPr lang="pl-PL" sz="2800" dirty="0">
                <a:solidFill>
                  <a:srgbClr val="002073"/>
                </a:solidFill>
                <a:latin typeface="+mn-lt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95535B3-80BE-4318-88A1-13DD7E68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967" y="2555701"/>
            <a:ext cx="8640382" cy="3020933"/>
          </a:xfrm>
        </p:spPr>
        <p:txBody>
          <a:bodyPr/>
          <a:lstStyle/>
          <a:p>
            <a:r>
              <a:rPr lang="pl-PL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„Regiony Rewitalizacji Edycja 3.0” czyli współpraca z Zespołami ds. Rewitalizacji  w 16 urzędach marszałkowskich</a:t>
            </a:r>
          </a:p>
          <a:p>
            <a:r>
              <a:rPr lang="pl-PL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„Centra Kompetencji ds. Rewitalizacji w Narodowym Instytucie Dziedzictwa”</a:t>
            </a:r>
          </a:p>
          <a:p>
            <a:r>
              <a:rPr lang="pl-PL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„Sprawny system rewitalizacji – podsumowanie 10-ciu lat ustawy o rewitalizacji”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53C392C-838C-4FE6-89D5-FBF8462AE4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43941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452E2D-1DF8-4B3F-A428-37111A75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7" y="406688"/>
            <a:ext cx="8640381" cy="1080001"/>
          </a:xfrm>
        </p:spPr>
        <p:txBody>
          <a:bodyPr>
            <a:normAutofit fontScale="90000"/>
          </a:bodyPr>
          <a:lstStyle/>
          <a:p>
            <a:r>
              <a:rPr lang="pl-PL" sz="28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„Regiony Rewitalizacji Edycja 3.0” czyli </a:t>
            </a:r>
            <a:br>
              <a:rPr lang="pl-PL" sz="28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8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współpraca z Zespołami ds. Rewitalizacji </a:t>
            </a:r>
            <a:br>
              <a:rPr lang="pl-PL" sz="28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8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16 urz</a:t>
            </a:r>
            <a:r>
              <a:rPr lang="pl-PL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ędach marszałkowskich</a:t>
            </a:r>
            <a:br>
              <a:rPr lang="pl-PL" sz="28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EBA179-EC10-4C78-B1BE-E24DB3ADA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4000"/>
              </a:lnSpc>
              <a:spcBef>
                <a:spcPts val="600"/>
              </a:spcBef>
              <a:buNone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Podsumowanie działań w 2025 roku: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</a:t>
            </a: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sparciem szkoleniowym zostało objętych 3 743 uczestników z 807 gmin </a:t>
            </a:r>
            <a:b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ramach 127 spotkań edukacyjnych.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ndywidualnym wsparciem doradczym zostało objętych 319 gmin. </a:t>
            </a: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Zorganizowano 3 konkursy plastyczne dla uczniów szkół podstawowych oraz seniorów dotyczące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rewitalizacji oraz jej znaczenia dla społeczności lokalnej.</a:t>
            </a:r>
            <a:endParaRPr lang="pl-PL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14000"/>
              </a:lnSpc>
              <a:spcBef>
                <a:spcPts val="600"/>
              </a:spcBef>
            </a:pP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Łącznie 623 gmin opracowało gminne programy rewitalizacji </a:t>
            </a:r>
            <a:b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czyli ponad 25% wszystkich gmin w Polsce prowadzi działania rewitalizacyjne – liczba programów będzie rosła w 2026 roku. 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136A6A6-C193-470B-82E5-13A64606E0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274675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 dirty="0"/>
          </a:p>
        </p:txBody>
      </p:sp>
      <p:pic>
        <p:nvPicPr>
          <p:cNvPr id="1028" name="Picture 4" descr="Grupa ludzi siedząca przy stole w kształcie podkowy">
            <a:extLst>
              <a:ext uri="{FF2B5EF4-FFF2-40B4-BE49-F238E27FC236}">
                <a16:creationId xmlns:a16="http://schemas.microsoft.com/office/drawing/2014/main" id="{B3D460EC-05F8-466D-91BF-19FF8E8C89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63"/>
          <a:stretch/>
        </p:blipFill>
        <p:spPr bwMode="auto">
          <a:xfrm>
            <a:off x="2286941" y="5230250"/>
            <a:ext cx="2862505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rupa ludzi słuchająca prezentacji">
            <a:extLst>
              <a:ext uri="{FF2B5EF4-FFF2-40B4-BE49-F238E27FC236}">
                <a16:creationId xmlns:a16="http://schemas.microsoft.com/office/drawing/2014/main" id="{59AD7F10-8FEC-4970-9C98-332AD216E0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79"/>
          <a:stretch/>
        </p:blipFill>
        <p:spPr bwMode="auto">
          <a:xfrm>
            <a:off x="5149447" y="5230249"/>
            <a:ext cx="2644729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rupa ludzi stojąca przy placu zabaw">
            <a:extLst>
              <a:ext uri="{FF2B5EF4-FFF2-40B4-BE49-F238E27FC236}">
                <a16:creationId xmlns:a16="http://schemas.microsoft.com/office/drawing/2014/main" id="{E2FD78FA-BA7B-4862-BCF0-83A8DEB49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176" y="5230249"/>
            <a:ext cx="2897637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 descr="Obraz zawierający tekst, Czcionka, logo, Grafika&#10;&#10;Opis wygenerowany automatycznie">
            <a:extLst>
              <a:ext uri="{FF2B5EF4-FFF2-40B4-BE49-F238E27FC236}">
                <a16:creationId xmlns:a16="http://schemas.microsoft.com/office/drawing/2014/main" id="{88E433A5-2B3A-487C-A7A1-DFCBB71A1B1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7" t="16451" r="8111" b="17631"/>
          <a:stretch/>
        </p:blipFill>
        <p:spPr>
          <a:xfrm>
            <a:off x="7506146" y="560293"/>
            <a:ext cx="3181278" cy="990038"/>
          </a:xfrm>
          <a:prstGeom prst="rect">
            <a:avLst/>
          </a:prstGeom>
        </p:spPr>
      </p:pic>
      <p:pic>
        <p:nvPicPr>
          <p:cNvPr id="1034" name="Picture 10" descr="Kolaż Górka Macieja w Sicinach">
            <a:extLst>
              <a:ext uri="{FF2B5EF4-FFF2-40B4-BE49-F238E27FC236}">
                <a16:creationId xmlns:a16="http://schemas.microsoft.com/office/drawing/2014/main" id="{EEF782A0-0736-4340-891F-E2A72D78B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" y="5230250"/>
            <a:ext cx="3041650" cy="218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9847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452E2D-1DF8-4B3F-A428-37111A75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7" y="411230"/>
            <a:ext cx="8640381" cy="1080001"/>
          </a:xfrm>
        </p:spPr>
        <p:txBody>
          <a:bodyPr>
            <a:normAutofit/>
          </a:bodyPr>
          <a:lstStyle/>
          <a:p>
            <a:r>
              <a:rPr lang="pl-PL" sz="28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Regionalne Granty na Rewitalizację</a:t>
            </a:r>
            <a:br>
              <a:rPr lang="pl-PL" sz="28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EBA179-EC10-4C78-B1BE-E24DB3ADA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418" y="973155"/>
            <a:ext cx="8640382" cy="468000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ramach projektu „Regiony Rewitalizacji Edycja 3.0” w roku 2025 u</a:t>
            </a: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dzielono gminom pierwsze Regionalne Granty na Rewitalizację czyli 10 grantów w województwie lubuskim na mini-projekty rewitalizacyjne służące zaangażowaniu społeczności lokalnej i realizowane są przez gminy we współpracy z lokalnymi NGO.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Konkursy na granty planowane są we wszystkich województwach – wystartowały już w województwach: dolnośląskim, kujawsko-pomorskim, małopolskim, podkarpackim, podlaskim, wielkopolskim. </a:t>
            </a:r>
            <a:endParaRPr lang="pl-PL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136A6A6-C193-470B-82E5-13A64606E0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0811" y="7120407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097BF6C-CB7A-41F8-BA51-598B0332FF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483859"/>
            <a:ext cx="5407575" cy="389817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A1966E2-4C5B-47DE-B469-2752FE932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4336" y="3483859"/>
            <a:ext cx="5397477" cy="389817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DAFCFFF-0CDC-4475-AB5E-0092E641EE19}"/>
              </a:ext>
            </a:extLst>
          </p:cNvPr>
          <p:cNvSpPr txBox="1"/>
          <p:nvPr/>
        </p:nvSpPr>
        <p:spPr>
          <a:xfrm>
            <a:off x="108231" y="68481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Gmina Górzyca 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E3380B7-9450-4C81-98DB-D4FA606C977E}"/>
              </a:ext>
            </a:extLst>
          </p:cNvPr>
          <p:cNvSpPr txBox="1"/>
          <p:nvPr/>
        </p:nvSpPr>
        <p:spPr>
          <a:xfrm>
            <a:off x="5345906" y="684817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Gmina Świdnica </a:t>
            </a:r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65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7"/>
            <a:ext cx="8856885" cy="706892"/>
          </a:xfrm>
        </p:spPr>
        <p:txBody>
          <a:bodyPr>
            <a:noAutofit/>
          </a:bodyPr>
          <a:lstStyle/>
          <a:p>
            <a:pPr algn="ctr"/>
            <a:r>
              <a:rPr lang="pl-PL" sz="3600" dirty="0">
                <a:latin typeface="+mn-lt"/>
              </a:rPr>
              <a:t>Stan wdrażania w PT FE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907" y="2411685"/>
            <a:ext cx="8640382" cy="4248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	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315552F-3A1D-4DE6-AEF3-01B8E89D2ADE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891588" y="539750"/>
            <a:ext cx="1800225" cy="366713"/>
          </a:xfrm>
          <a:prstGeom prst="rect">
            <a:avLst/>
          </a:prstGeom>
        </p:spPr>
        <p:txBody>
          <a:bodyPr/>
          <a:lstStyle/>
          <a:p>
            <a:fld id="{D857886D-A165-4D54-8DB0-CE6586ECA8EC}" type="datetime1">
              <a:rPr lang="pl-PL" smtClean="0"/>
              <a:t>2026-05-27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62B8B20-984F-4A2A-BA03-B2ED86244DB3}"/>
              </a:ext>
            </a:extLst>
          </p:cNvPr>
          <p:cNvSpPr txBox="1"/>
          <p:nvPr/>
        </p:nvSpPr>
        <p:spPr>
          <a:xfrm>
            <a:off x="1186858" y="1711420"/>
            <a:ext cx="864038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/>
              <a:t>Od 1 listopada 2025 r. </a:t>
            </a:r>
            <a:r>
              <a:rPr lang="pl-PL" sz="2400" dirty="0"/>
              <a:t>trwa czwarty nabór dla projektów składanych w programie Pomoc Techniczna dla Funduszy Europejskich 2021-2027.</a:t>
            </a:r>
          </a:p>
          <a:p>
            <a:endParaRPr lang="pl-PL" sz="2400" dirty="0"/>
          </a:p>
          <a:p>
            <a:r>
              <a:rPr lang="pl-PL" sz="2400" dirty="0"/>
              <a:t>Do </a:t>
            </a:r>
            <a:r>
              <a:rPr lang="pl-PL" sz="2400" b="1" dirty="0"/>
              <a:t>25 maja 2026 r. </a:t>
            </a:r>
            <a:r>
              <a:rPr lang="pl-PL" sz="2400" dirty="0"/>
              <a:t>beneficjenci w nowym naborze złożyli </a:t>
            </a:r>
            <a:r>
              <a:rPr lang="pl-PL" sz="2400" b="1" dirty="0"/>
              <a:t>22 wnioski o dofinansowanie</a:t>
            </a:r>
            <a:r>
              <a:rPr lang="pl-PL" sz="2400" dirty="0"/>
              <a:t>.</a:t>
            </a:r>
          </a:p>
          <a:p>
            <a:r>
              <a:rPr lang="pl-PL" sz="2400" dirty="0"/>
              <a:t>Jednocześnie podpisano </a:t>
            </a:r>
            <a:r>
              <a:rPr lang="pl-PL" sz="2400" b="1" dirty="0"/>
              <a:t>17 nowych umów</a:t>
            </a:r>
            <a:r>
              <a:rPr lang="pl-PL" sz="2400" dirty="0"/>
              <a:t>. Pozostałe umowy są w trakcie procedowania.</a:t>
            </a:r>
          </a:p>
        </p:txBody>
      </p:sp>
    </p:spTree>
    <p:extLst>
      <p:ext uri="{BB962C8B-B14F-4D97-AF65-F5344CB8AC3E}">
        <p14:creationId xmlns:p14="http://schemas.microsoft.com/office/powerpoint/2010/main" val="24658615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452E2D-1DF8-4B3F-A428-37111A75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7" y="406688"/>
            <a:ext cx="8640381" cy="1080001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„Centra Kompetencji ds. Rewitalizacji w Narodowym Instytucie Dziedzictwa”</a:t>
            </a:r>
            <a:br>
              <a:rPr lang="pl-PL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pl-PL" sz="28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EBA179-EC10-4C78-B1BE-E24DB3ADA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818" y="1493147"/>
            <a:ext cx="8640382" cy="4680002"/>
          </a:xfrm>
        </p:spPr>
        <p:txBody>
          <a:bodyPr/>
          <a:lstStyle/>
          <a:p>
            <a:pPr marL="0" indent="0">
              <a:lnSpc>
                <a:spcPct val="115000"/>
              </a:lnSpc>
              <a:spcBef>
                <a:spcPts val="600"/>
              </a:spcBef>
              <a:buNone/>
            </a:pPr>
            <a:r>
              <a:rPr lang="pl-PL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Podsumowanie działań w 2025 roku: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wsparto 8 regionalnych Centrów Kompetencji ds. Rewitalizacji;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wsparciem szkoleniowym zostało objętych 1059 uczestników z 432 gmin w ramach 14 spotkań edukacyjnych; 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pl-PL" sz="18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wybrano 16 gmin do indywidualnego wsparcia w ramach projektu partnerskiego  „Dziedzictwo kulturowe w rewitalizacji”.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136A6A6-C193-470B-82E5-13A64606E0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6995" y="7098302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30</a:t>
            </a:fld>
            <a:endParaRPr lang="pl-PL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965E837-5856-456D-9260-DA36E0C38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" y="3930310"/>
            <a:ext cx="5219628" cy="347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827FEEC1-B398-43CA-A037-207F90F2B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589" y="3923852"/>
            <a:ext cx="3486210" cy="34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osoba prezentująca podczas seminarium ">
            <a:extLst>
              <a:ext uri="{FF2B5EF4-FFF2-40B4-BE49-F238E27FC236}">
                <a16:creationId xmlns:a16="http://schemas.microsoft.com/office/drawing/2014/main" id="{3453B160-184A-495A-AFA9-20F3421A5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790" y="3923853"/>
            <a:ext cx="2920023" cy="348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2573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452E2D-1DF8-4B3F-A428-37111A758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907" y="406688"/>
            <a:ext cx="8640381" cy="1080001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„Sprawny system rewitalizacji – podsumowanie 10-ciu lat ustawy o rewitalizacji”</a:t>
            </a:r>
            <a:br>
              <a:rPr lang="pl-PL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pl-PL" sz="2800" dirty="0">
                <a:solidFill>
                  <a:srgbClr val="00207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EBA179-EC10-4C78-B1BE-E24DB3ADA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818" y="1439836"/>
            <a:ext cx="8640382" cy="4680002"/>
          </a:xfrm>
        </p:spPr>
        <p:txBody>
          <a:bodyPr/>
          <a:lstStyle/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pl-PL" dirty="0"/>
              <a:t>Celem projektu było przeprowadzenie debaty nad aktualnością ustawy o rewitalizacji i wypracowanie propozycji zmian w obowiązujących przepisach.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Propozycje zmian wypracowano w ramach grupy eksperckiej, składającej się </a:t>
            </a:r>
            <a:r>
              <a:rPr lang="pl-PL" dirty="0"/>
              <a:t>z przedstawicieli samorządów szczebla lokalnego, regionalnego, administracji rządowej, środowiska eksperckiego i naukowego,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efekty projektu zaprezentowano w Raporcie oraz podczas konferencji w 11.2025 w Gdańsku. 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Promując dobre praktyki przygotowano podcast </a:t>
            </a:r>
            <a:r>
              <a:rPr lang="pl-PL" dirty="0"/>
              <a:t>„Przyjazna rewitalizacja. Jak prostym językiem budować zaufanie mieszkańców?”. </a:t>
            </a:r>
          </a:p>
          <a:p>
            <a:pPr>
              <a:lnSpc>
                <a:spcPct val="115000"/>
              </a:lnSpc>
              <a:spcBef>
                <a:spcPts val="600"/>
              </a:spcBef>
            </a:pP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136A6A6-C193-470B-82E5-13A64606E0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85200" y="7163855"/>
            <a:ext cx="1080000" cy="180000"/>
          </a:xfrm>
        </p:spPr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831E5B7-8EC6-46E9-B45E-47A75BA38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96" y="4211887"/>
            <a:ext cx="4540607" cy="3259922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6130586-EFD6-41D1-BC62-2006D538D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508" y="4211885"/>
            <a:ext cx="4817305" cy="321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43AA3E4-BFDC-432D-80D4-642F1CE75C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2495" y="4211885"/>
            <a:ext cx="2297547" cy="328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32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073BDFF-C0C5-4E95-A7EB-62E3E75634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6113" y="4859957"/>
            <a:ext cx="6480176" cy="1800201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tx2"/>
                </a:solidFill>
              </a:rPr>
              <a:t>„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dirty="0"/>
              <a:t>Wsparcie beneficjentów polityki spójności w obszarze zamówień publicznych</a:t>
            </a:r>
            <a:r>
              <a:rPr lang="pl-PL" sz="2800" b="1" dirty="0">
                <a:solidFill>
                  <a:schemeClr val="tx2"/>
                </a:solidFill>
              </a:rPr>
              <a:t>”</a:t>
            </a:r>
            <a:br>
              <a:rPr lang="pl-PL" sz="2800" b="1" dirty="0">
                <a:solidFill>
                  <a:schemeClr val="tx2"/>
                </a:solidFill>
              </a:rPr>
            </a:b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A4E63A3-F4CE-4DB5-AEFE-DD6ABFE54E3C}"/>
              </a:ext>
            </a:extLst>
          </p:cNvPr>
          <p:cNvSpPr txBox="1"/>
          <p:nvPr/>
        </p:nvSpPr>
        <p:spPr>
          <a:xfrm>
            <a:off x="737393" y="899517"/>
            <a:ext cx="8784977" cy="1852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Projekt PTFE.02.01-IZ.00-0001/24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Projekt realizowany przez Urząd Zamówień Publicznych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01.02.2024 – 30.11.2027</a:t>
            </a:r>
          </a:p>
          <a:p>
            <a:pPr marL="251986" indent="-251986" defTabSz="1007943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Blip>
                <a:blip r:embed="rId3"/>
              </a:buBlip>
            </a:pPr>
            <a:r>
              <a:rPr lang="pl-PL" dirty="0">
                <a:latin typeface="Open Sans" pitchFamily="2" charset="0"/>
                <a:ea typeface="Open Sans" pitchFamily="2" charset="0"/>
                <a:cs typeface="Open Sans" pitchFamily="2" charset="0"/>
              </a:rPr>
              <a:t>Całkowita wartość 3 630 000,00 PLN</a:t>
            </a:r>
          </a:p>
        </p:txBody>
      </p:sp>
    </p:spTree>
    <p:extLst>
      <p:ext uri="{BB962C8B-B14F-4D97-AF65-F5344CB8AC3E}">
        <p14:creationId xmlns:p14="http://schemas.microsoft.com/office/powerpoint/2010/main" val="26835237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4836AE-8AFB-394F-5216-F28797017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899836"/>
            <a:ext cx="8640381" cy="935785"/>
          </a:xfrm>
        </p:spPr>
        <p:txBody>
          <a:bodyPr>
            <a:noAutofit/>
          </a:bodyPr>
          <a:lstStyle/>
          <a:p>
            <a:pPr marL="0" indent="0" algn="ctr">
              <a:lnSpc>
                <a:spcPct val="120000"/>
              </a:lnSpc>
            </a:pPr>
            <a:r>
              <a:rPr lang="pl-PL" kern="0" cap="small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Działania realizowane w okresie od listopada 2025 –2026</a:t>
            </a:r>
            <a:br>
              <a:rPr lang="pl-PL" sz="1800" dirty="0"/>
            </a:br>
            <a:endParaRPr lang="pl-PL" sz="1800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3C7E2237-8A3F-FE8F-99B3-2487A003CF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85866" y="4872388"/>
            <a:ext cx="5112568" cy="2441624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62590E-C8D0-B29F-4559-D0F9BC5927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26085ED-B4A8-7CF8-F8C9-5C51064BAA5B}"/>
              </a:ext>
            </a:extLst>
          </p:cNvPr>
          <p:cNvSpPr txBox="1"/>
          <p:nvPr/>
        </p:nvSpPr>
        <p:spPr>
          <a:xfrm>
            <a:off x="737394" y="1907629"/>
            <a:ext cx="9793088" cy="327628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>
                <a:latin typeface="+mn-lt"/>
              </a:rPr>
              <a:t>Wydarzenia podejmujące </a:t>
            </a:r>
            <a:r>
              <a:rPr lang="pl-PL" sz="2000" dirty="0"/>
              <a:t>zagadnienia </a:t>
            </a:r>
            <a:r>
              <a:rPr lang="pl-PL" sz="2000" dirty="0">
                <a:latin typeface="+mn-lt"/>
              </a:rPr>
              <a:t>ważne dla uczestników systemu zamówień publicznych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000" b="1" dirty="0" err="1"/>
              <a:t>Cyberbezpieczeństwo</a:t>
            </a:r>
            <a:r>
              <a:rPr lang="pl-PL" sz="2000" b="1" dirty="0"/>
              <a:t> w zamówieniach publicznych </a:t>
            </a:r>
            <a:r>
              <a:rPr lang="pl-PL" sz="2000" dirty="0"/>
              <a:t>– konferencja,</a:t>
            </a:r>
            <a:r>
              <a:rPr lang="pl-PL" sz="2000" b="1" dirty="0"/>
              <a:t> </a:t>
            </a:r>
            <a:r>
              <a:rPr lang="pl-PL" sz="2000" dirty="0"/>
              <a:t>14.11.2025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000" b="1" dirty="0"/>
              <a:t>Rozwiązywanie sporów w zamówieniach publicznych - regulacje prawne i dotychczasowe doświadczenia – </a:t>
            </a:r>
            <a:r>
              <a:rPr lang="pl-PL" sz="2000" dirty="0"/>
              <a:t>seminarium, 26.11.2025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000" b="1" dirty="0"/>
              <a:t>Nowe rozwiązania w obszarze zamówień publicznych</a:t>
            </a:r>
            <a:r>
              <a:rPr lang="pl-PL" sz="2000" dirty="0"/>
              <a:t> – konferencja, 13.03.2026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2000" b="1" dirty="0"/>
              <a:t>Ochrona danych w zamówieniach publicznych. Wykorzystanie nowych technologii </a:t>
            </a:r>
            <a:r>
              <a:rPr lang="pl-PL" sz="2000" dirty="0"/>
              <a:t>– konferencja, 18.09.2026 </a:t>
            </a:r>
          </a:p>
        </p:txBody>
      </p:sp>
    </p:spTree>
    <p:extLst>
      <p:ext uri="{BB962C8B-B14F-4D97-AF65-F5344CB8AC3E}">
        <p14:creationId xmlns:p14="http://schemas.microsoft.com/office/powerpoint/2010/main" val="22272981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980D0F-1917-8068-76DB-AF6503065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149" y="451879"/>
            <a:ext cx="8640381" cy="64811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l-PL" sz="2400" dirty="0">
                <a:latin typeface="+mn-lt"/>
              </a:rPr>
              <a:t>Urząd Zamówień Publicznych </a:t>
            </a:r>
            <a:br>
              <a:rPr lang="pl-PL" sz="2400" dirty="0">
                <a:latin typeface="+mn-lt"/>
              </a:rPr>
            </a:br>
            <a:r>
              <a:rPr lang="pl-PL" sz="2400" dirty="0">
                <a:latin typeface="+mn-lt"/>
              </a:rPr>
              <a:t>Projekt „Wsparcie beneficjentów polityki spójności w obszarze zamówień publicznych”</a:t>
            </a:r>
            <a:br>
              <a:rPr lang="pl-PL" sz="1800" dirty="0"/>
            </a:br>
            <a:endParaRPr lang="pl-PL" sz="1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CAF889-A2B9-3899-CE2C-DE0ACDF7D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l-PL" dirty="0"/>
              <a:t> </a:t>
            </a:r>
          </a:p>
          <a:p>
            <a:pPr marL="0" indent="0">
              <a:lnSpc>
                <a:spcPct val="100000"/>
              </a:lnSpc>
              <a:buNone/>
            </a:pPr>
            <a:endParaRPr lang="pl-PL" dirty="0"/>
          </a:p>
          <a:p>
            <a:pPr marL="0" indent="0">
              <a:lnSpc>
                <a:spcPct val="100000"/>
              </a:lnSpc>
              <a:buNone/>
            </a:pPr>
            <a:endParaRPr lang="pl-PL" dirty="0"/>
          </a:p>
          <a:p>
            <a:pPr marL="0" indent="0">
              <a:lnSpc>
                <a:spcPct val="100000"/>
              </a:lnSpc>
              <a:buNone/>
            </a:pPr>
            <a:endParaRPr lang="pl-PL" dirty="0"/>
          </a:p>
          <a:p>
            <a:pPr marL="0" indent="0">
              <a:lnSpc>
                <a:spcPct val="100000"/>
              </a:lnSpc>
              <a:buNone/>
            </a:pPr>
            <a:endParaRPr lang="pl-PL" dirty="0"/>
          </a:p>
          <a:p>
            <a:pPr marL="0" indent="0">
              <a:lnSpc>
                <a:spcPct val="100000"/>
              </a:lnSpc>
              <a:buNone/>
            </a:pPr>
            <a:endParaRPr lang="pl-PL" dirty="0"/>
          </a:p>
          <a:p>
            <a:pPr marL="0" indent="0">
              <a:lnSpc>
                <a:spcPct val="100000"/>
              </a:lnSpc>
              <a:buNone/>
            </a:pPr>
            <a:r>
              <a:rPr lang="pl-PL" dirty="0"/>
              <a:t> 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DC01941-151A-8D21-E5DB-A18EA044C8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34</a:t>
            </a:fld>
            <a:endParaRPr lang="pl-PL" dirty="0"/>
          </a:p>
        </p:txBody>
      </p:sp>
      <p:pic>
        <p:nvPicPr>
          <p:cNvPr id="7" name="Symbol zastępczy zawartości 11" descr="Lupa przedstawiająca spadek wydajności">
            <a:extLst>
              <a:ext uri="{FF2B5EF4-FFF2-40B4-BE49-F238E27FC236}">
                <a16:creationId xmlns:a16="http://schemas.microsoft.com/office/drawing/2014/main" id="{DEB2ECE1-9139-AFD2-8476-092AAF020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873" y="1691605"/>
            <a:ext cx="3671222" cy="259197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5412C2A9-EEF8-826A-9E71-6C5BEC75AD8E}"/>
              </a:ext>
            </a:extLst>
          </p:cNvPr>
          <p:cNvSpPr/>
          <p:nvPr/>
        </p:nvSpPr>
        <p:spPr>
          <a:xfrm>
            <a:off x="5848873" y="4283575"/>
            <a:ext cx="3816327" cy="27362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dirty="0"/>
              <a:t>W 2026 r. zostanie przeprowadzone </a:t>
            </a:r>
            <a:r>
              <a:rPr lang="pl-PL" b="1" dirty="0"/>
              <a:t>badanie funkcjonowania systemu zamówień publicznych, w tym procesu przygotowania, udzielenia i realizacji zamówień publicznych realizowanych w oparciu o przepisy ustawy Prawo zamówień publicznych</a:t>
            </a:r>
          </a:p>
          <a:p>
            <a:pPr algn="ctr"/>
            <a:endParaRPr lang="pl-PL" dirty="0"/>
          </a:p>
        </p:txBody>
      </p:sp>
      <p:sp>
        <p:nvSpPr>
          <p:cNvPr id="10" name="Dymek mowy: prostokąt z zaokrąglonymi rogami 9">
            <a:extLst>
              <a:ext uri="{FF2B5EF4-FFF2-40B4-BE49-F238E27FC236}">
                <a16:creationId xmlns:a16="http://schemas.microsoft.com/office/drawing/2014/main" id="{48A29BD1-F4C7-44B8-CC42-CB30E278B0CA}"/>
              </a:ext>
            </a:extLst>
          </p:cNvPr>
          <p:cNvSpPr/>
          <p:nvPr/>
        </p:nvSpPr>
        <p:spPr>
          <a:xfrm>
            <a:off x="1003944" y="1691605"/>
            <a:ext cx="4464780" cy="2084195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dirty="0"/>
              <a:t>Organizacja szkoleń z aktualną tematyką w obszarze zamówień publicznych</a:t>
            </a:r>
          </a:p>
          <a:p>
            <a:r>
              <a:rPr lang="pl-PL" i="1" dirty="0"/>
              <a:t>2025 r. – 31 szkoleń online</a:t>
            </a:r>
          </a:p>
          <a:p>
            <a:r>
              <a:rPr lang="pl-PL" i="1" dirty="0"/>
              <a:t>2026 r. – 31 szkoleń online</a:t>
            </a:r>
          </a:p>
          <a:p>
            <a:r>
              <a:rPr lang="pl-PL" dirty="0"/>
              <a:t>Liczba uczestników szkoleń online od początku realizacji projektu - </a:t>
            </a:r>
            <a:r>
              <a:rPr lang="pl-PL" b="1" dirty="0"/>
              <a:t>4708</a:t>
            </a:r>
            <a:r>
              <a:rPr lang="pl-PL" dirty="0"/>
              <a:t> osób</a:t>
            </a:r>
          </a:p>
          <a:p>
            <a:pPr algn="ctr"/>
            <a:endParaRPr lang="pl-PL" dirty="0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930AC867-3898-FC9A-6B15-7280DF561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393" y="4064032"/>
            <a:ext cx="4731331" cy="295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4957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0CD17717-5751-F730-50BD-CBB39F576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Dziękujemy za uwagę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89264DBF-1A9E-4CD1-93D2-D89CC9C75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16" y="0"/>
            <a:ext cx="10691813" cy="468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94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0DBEFC-A21F-462C-8966-B2F15B20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9478"/>
            <a:ext cx="8640381" cy="792088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latin typeface="+mn-lt"/>
              </a:rPr>
              <a:t>Stan wdrażania w PT FE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211E15D8-00FC-48C8-A5E9-811A7C231A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5202572"/>
              </p:ext>
            </p:extLst>
          </p:nvPr>
        </p:nvGraphicFramePr>
        <p:xfrm>
          <a:off x="809402" y="2267667"/>
          <a:ext cx="9289030" cy="4392171"/>
        </p:xfrm>
        <a:graphic>
          <a:graphicData uri="http://schemas.openxmlformats.org/drawingml/2006/table">
            <a:tbl>
              <a:tblPr/>
              <a:tblGrid>
                <a:gridCol w="1008112">
                  <a:extLst>
                    <a:ext uri="{9D8B030D-6E8A-4147-A177-3AD203B41FA5}">
                      <a16:colId xmlns:a16="http://schemas.microsoft.com/office/drawing/2014/main" val="3765199216"/>
                    </a:ext>
                  </a:extLst>
                </a:gridCol>
                <a:gridCol w="1079650">
                  <a:extLst>
                    <a:ext uri="{9D8B030D-6E8A-4147-A177-3AD203B41FA5}">
                      <a16:colId xmlns:a16="http://schemas.microsoft.com/office/drawing/2014/main" val="683149637"/>
                    </a:ext>
                  </a:extLst>
                </a:gridCol>
                <a:gridCol w="1543129">
                  <a:extLst>
                    <a:ext uri="{9D8B030D-6E8A-4147-A177-3AD203B41FA5}">
                      <a16:colId xmlns:a16="http://schemas.microsoft.com/office/drawing/2014/main" val="4121494966"/>
                    </a:ext>
                  </a:extLst>
                </a:gridCol>
                <a:gridCol w="1770060">
                  <a:extLst>
                    <a:ext uri="{9D8B030D-6E8A-4147-A177-3AD203B41FA5}">
                      <a16:colId xmlns:a16="http://schemas.microsoft.com/office/drawing/2014/main" val="3886013625"/>
                    </a:ext>
                  </a:extLst>
                </a:gridCol>
                <a:gridCol w="1210297">
                  <a:extLst>
                    <a:ext uri="{9D8B030D-6E8A-4147-A177-3AD203B41FA5}">
                      <a16:colId xmlns:a16="http://schemas.microsoft.com/office/drawing/2014/main" val="3996919764"/>
                    </a:ext>
                  </a:extLst>
                </a:gridCol>
                <a:gridCol w="1543129">
                  <a:extLst>
                    <a:ext uri="{9D8B030D-6E8A-4147-A177-3AD203B41FA5}">
                      <a16:colId xmlns:a16="http://schemas.microsoft.com/office/drawing/2014/main" val="1411574548"/>
                    </a:ext>
                  </a:extLst>
                </a:gridCol>
                <a:gridCol w="1134653">
                  <a:extLst>
                    <a:ext uri="{9D8B030D-6E8A-4147-A177-3AD203B41FA5}">
                      <a16:colId xmlns:a16="http://schemas.microsoft.com/office/drawing/2014/main" val="521706244"/>
                    </a:ext>
                  </a:extLst>
                </a:gridCol>
              </a:tblGrid>
              <a:tr h="135171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podpisanych umów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Alokacja EU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Wkład EU w podpisanych umowach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wykorzystania alokacji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Łączne wydatki certyfikowane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wykorzystania alokacji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626276"/>
                  </a:ext>
                </a:extLst>
              </a:tr>
              <a:tr h="64206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Priorytet 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1 643 254 779,57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1 180 145 196,81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71,8%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805 328 718,84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49,0%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6741402"/>
                  </a:ext>
                </a:extLst>
              </a:tr>
              <a:tr h="64206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Priorytet 2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595 772 132,02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372 613 846,47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62,5%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85 515 424,82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14,4%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972136"/>
                  </a:ext>
                </a:extLst>
              </a:tr>
              <a:tr h="64206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Priorytet 3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106 422 522,56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82 898 400,00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77,9%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26 552 600,43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25,0%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062303"/>
                  </a:ext>
                </a:extLst>
              </a:tr>
              <a:tr h="111425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Razem PT FE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2 345 449 434,15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1 635 657 443,28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69,7%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917 396 744,09 zł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39,1%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685398"/>
                  </a:ext>
                </a:extLst>
              </a:tr>
            </a:tbl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36C5308-AE7A-43F9-8F07-C55AADCC5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5161281-C32F-4468-A0EB-754804E82052}"/>
              </a:ext>
            </a:extLst>
          </p:cNvPr>
          <p:cNvSpPr txBox="1"/>
          <p:nvPr/>
        </p:nvSpPr>
        <p:spPr>
          <a:xfrm>
            <a:off x="1025526" y="1347643"/>
            <a:ext cx="9432948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/>
              <a:t>Umowy i wydatki certyfikowane w PT FE 2021-2027 wg stanu na</a:t>
            </a:r>
            <a:r>
              <a:rPr lang="pl-PL" sz="2000" b="1" dirty="0"/>
              <a:t> 25 maja 2026 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027759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0DBEFC-A21F-462C-8966-B2F15B20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539478"/>
            <a:ext cx="8640381" cy="792088"/>
          </a:xfrm>
        </p:spPr>
        <p:txBody>
          <a:bodyPr>
            <a:normAutofit/>
          </a:bodyPr>
          <a:lstStyle/>
          <a:p>
            <a:pPr algn="ctr"/>
            <a:r>
              <a:rPr lang="pl-PL" sz="3200" dirty="0">
                <a:latin typeface="+mn-lt"/>
              </a:rPr>
              <a:t>Stan wdrażania w PT FE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36C5308-AE7A-43F9-8F07-C55AADCC59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5161281-C32F-4468-A0EB-754804E82052}"/>
              </a:ext>
            </a:extLst>
          </p:cNvPr>
          <p:cNvSpPr txBox="1"/>
          <p:nvPr/>
        </p:nvSpPr>
        <p:spPr>
          <a:xfrm>
            <a:off x="1025526" y="1347643"/>
            <a:ext cx="9432948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/>
              <a:t>Umowy i wydatki certyfikowane w PT FE 2021-2027 wg stanu na</a:t>
            </a:r>
            <a:r>
              <a:rPr lang="pl-PL" sz="2000" b="1" dirty="0"/>
              <a:t> 25 maja 2026 </a:t>
            </a:r>
            <a:endParaRPr lang="pl-PL" sz="2000" dirty="0"/>
          </a:p>
        </p:txBody>
      </p:sp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B0B0E25B-3A45-4A49-9619-3D84B7A6A9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956491"/>
              </p:ext>
            </p:extLst>
          </p:nvPr>
        </p:nvGraphicFramePr>
        <p:xfrm>
          <a:off x="204979" y="2042792"/>
          <a:ext cx="9432947" cy="4789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7029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1D7110-59E6-4CA8-8098-DEF7FC733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538" y="474274"/>
            <a:ext cx="6873907" cy="1578467"/>
          </a:xfrm>
        </p:spPr>
        <p:txBody>
          <a:bodyPr>
            <a:noAutofit/>
          </a:bodyPr>
          <a:lstStyle/>
          <a:p>
            <a:pPr algn="ctr"/>
            <a:r>
              <a:rPr lang="pl-PL" sz="3200" dirty="0">
                <a:latin typeface="+mn-lt"/>
              </a:rPr>
              <a:t>Stan wdrażania PT FE na tle pozostałych programów krajowych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C80E8A5-4F6B-480E-9952-837F7865FD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 dirty="0"/>
          </a:p>
        </p:txBody>
      </p:sp>
      <p:graphicFrame>
        <p:nvGraphicFramePr>
          <p:cNvPr id="13" name="Symbol zastępczy zawartości 12">
            <a:extLst>
              <a:ext uri="{FF2B5EF4-FFF2-40B4-BE49-F238E27FC236}">
                <a16:creationId xmlns:a16="http://schemas.microsoft.com/office/drawing/2014/main" id="{5346E186-E208-4A28-BBD7-949BA87A35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5268931"/>
              </p:ext>
            </p:extLst>
          </p:nvPr>
        </p:nvGraphicFramePr>
        <p:xfrm>
          <a:off x="990014" y="1547589"/>
          <a:ext cx="8711784" cy="5446576"/>
        </p:xfrm>
        <a:graphic>
          <a:graphicData uri="http://schemas.openxmlformats.org/drawingml/2006/table">
            <a:tbl>
              <a:tblPr/>
              <a:tblGrid>
                <a:gridCol w="1136320">
                  <a:extLst>
                    <a:ext uri="{9D8B030D-6E8A-4147-A177-3AD203B41FA5}">
                      <a16:colId xmlns:a16="http://schemas.microsoft.com/office/drawing/2014/main" val="3122631020"/>
                    </a:ext>
                  </a:extLst>
                </a:gridCol>
                <a:gridCol w="681792">
                  <a:extLst>
                    <a:ext uri="{9D8B030D-6E8A-4147-A177-3AD203B41FA5}">
                      <a16:colId xmlns:a16="http://schemas.microsoft.com/office/drawing/2014/main" val="1916383191"/>
                    </a:ext>
                  </a:extLst>
                </a:gridCol>
                <a:gridCol w="757546">
                  <a:extLst>
                    <a:ext uri="{9D8B030D-6E8A-4147-A177-3AD203B41FA5}">
                      <a16:colId xmlns:a16="http://schemas.microsoft.com/office/drawing/2014/main" val="2485820452"/>
                    </a:ext>
                  </a:extLst>
                </a:gridCol>
                <a:gridCol w="855130">
                  <a:extLst>
                    <a:ext uri="{9D8B030D-6E8A-4147-A177-3AD203B41FA5}">
                      <a16:colId xmlns:a16="http://schemas.microsoft.com/office/drawing/2014/main" val="100476100"/>
                    </a:ext>
                  </a:extLst>
                </a:gridCol>
                <a:gridCol w="508453">
                  <a:extLst>
                    <a:ext uri="{9D8B030D-6E8A-4147-A177-3AD203B41FA5}">
                      <a16:colId xmlns:a16="http://schemas.microsoft.com/office/drawing/2014/main" val="1162016813"/>
                    </a:ext>
                  </a:extLst>
                </a:gridCol>
                <a:gridCol w="757546">
                  <a:extLst>
                    <a:ext uri="{9D8B030D-6E8A-4147-A177-3AD203B41FA5}">
                      <a16:colId xmlns:a16="http://schemas.microsoft.com/office/drawing/2014/main" val="3563832255"/>
                    </a:ext>
                  </a:extLst>
                </a:gridCol>
                <a:gridCol w="833301">
                  <a:extLst>
                    <a:ext uri="{9D8B030D-6E8A-4147-A177-3AD203B41FA5}">
                      <a16:colId xmlns:a16="http://schemas.microsoft.com/office/drawing/2014/main" val="273987016"/>
                    </a:ext>
                  </a:extLst>
                </a:gridCol>
                <a:gridCol w="681792">
                  <a:extLst>
                    <a:ext uri="{9D8B030D-6E8A-4147-A177-3AD203B41FA5}">
                      <a16:colId xmlns:a16="http://schemas.microsoft.com/office/drawing/2014/main" val="3989864804"/>
                    </a:ext>
                  </a:extLst>
                </a:gridCol>
                <a:gridCol w="757546">
                  <a:extLst>
                    <a:ext uri="{9D8B030D-6E8A-4147-A177-3AD203B41FA5}">
                      <a16:colId xmlns:a16="http://schemas.microsoft.com/office/drawing/2014/main" val="959611082"/>
                    </a:ext>
                  </a:extLst>
                </a:gridCol>
                <a:gridCol w="833301">
                  <a:extLst>
                    <a:ext uri="{9D8B030D-6E8A-4147-A177-3AD203B41FA5}">
                      <a16:colId xmlns:a16="http://schemas.microsoft.com/office/drawing/2014/main" val="3709735375"/>
                    </a:ext>
                  </a:extLst>
                </a:gridCol>
                <a:gridCol w="909057">
                  <a:extLst>
                    <a:ext uri="{9D8B030D-6E8A-4147-A177-3AD203B41FA5}">
                      <a16:colId xmlns:a16="http://schemas.microsoft.com/office/drawing/2014/main" val="2996925098"/>
                    </a:ext>
                  </a:extLst>
                </a:gridCol>
              </a:tblGrid>
              <a:tr h="6594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Fundusze Europejskie</a:t>
                      </a:r>
                      <a:b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2021-2027 </a:t>
                      </a:r>
                      <a:r>
                        <a:rPr lang="pl-PL" sz="1400" b="0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na/dla:</a:t>
                      </a:r>
                      <a:endParaRPr lang="pl-PL" sz="1400" b="1" i="0" u="none" strike="noStrike" dirty="0">
                        <a:solidFill>
                          <a:srgbClr val="222B35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8BE1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UMOWY </a:t>
                      </a:r>
                      <a:r>
                        <a:rPr lang="pl-PL" sz="1400" b="0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o dofinansowanie</a:t>
                      </a:r>
                      <a:endParaRPr lang="pl-PL" sz="1400" b="1" i="0" u="none" strike="noStrike" dirty="0">
                        <a:solidFill>
                          <a:srgbClr val="222B35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pl-PL" sz="1400" b="1" i="0" u="none" strike="noStrike" kern="1200" dirty="0">
                          <a:solidFill>
                            <a:srgbClr val="222B3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UMD UE / </a:t>
                      </a:r>
                      <a:r>
                        <a:rPr lang="pl-PL" sz="1400" b="1" i="0" u="none" strike="noStrike" kern="1200" dirty="0" err="1">
                          <a:solidFill>
                            <a:srgbClr val="222B3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Alok</a:t>
                      </a:r>
                      <a:r>
                        <a:rPr lang="pl-PL" sz="1400" b="1" i="0" u="none" strike="noStrike" kern="1200" dirty="0">
                          <a:solidFill>
                            <a:srgbClr val="222B35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WYDATKI </a:t>
                      </a:r>
                      <a:r>
                        <a:rPr lang="pl-PL" sz="1400" b="0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beneficjentów</a:t>
                      </a:r>
                      <a:endParaRPr lang="pl-PL" sz="1400" b="1" i="0" u="none" strike="noStrike" dirty="0">
                        <a:solidFill>
                          <a:srgbClr val="222B35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WPC</a:t>
                      </a:r>
                    </a:p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UE /</a:t>
                      </a:r>
                    </a:p>
                    <a:p>
                      <a:pPr algn="ctr" fontAlgn="ctr"/>
                      <a:r>
                        <a:rPr lang="pl-PL" sz="1400" b="1" i="0" u="none" strike="noStrike" dirty="0" err="1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Alok</a:t>
                      </a:r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WNIOSKI </a:t>
                      </a:r>
                      <a:r>
                        <a:rPr lang="pl-PL" sz="1400" b="0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o Płat. do KE</a:t>
                      </a:r>
                      <a:endParaRPr lang="pl-PL" sz="1400" b="1" i="0" u="none" strike="noStrike" dirty="0">
                        <a:solidFill>
                          <a:srgbClr val="222B35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WPŁ</a:t>
                      </a:r>
                    </a:p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UE /</a:t>
                      </a:r>
                    </a:p>
                    <a:p>
                      <a:pPr algn="ctr" fontAlgn="ctr"/>
                      <a:r>
                        <a:rPr lang="pl-PL" sz="1400" b="1" i="0" u="none" strike="noStrike" dirty="0" err="1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Alok</a:t>
                      </a:r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3306789"/>
                  </a:ext>
                </a:extLst>
              </a:tr>
              <a:tr h="80356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Liczba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Kwalifikowalne mln PLN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Wkład UE </a:t>
                      </a:r>
                      <a:b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</a:br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mln PLN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 err="1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Kwalifikow</a:t>
                      </a:r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. Mln PLN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Wkład UE mln PLN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UE /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 err="1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Kwalifiko</a:t>
                      </a:r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-walne (mln PLN)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Wkład UE (mln EUR)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UE /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430630"/>
                  </a:ext>
                </a:extLst>
              </a:tr>
              <a:tr h="622599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 Infrastruktura, Klimat, Środowisko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912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82 185,6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66 531,7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64,7%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25 800,4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21 093,8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20,5%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22 000,3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4 324,9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17,9%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8100117"/>
                  </a:ext>
                </a:extLst>
              </a:tr>
              <a:tr h="560155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 Nowoczesna Gospodarka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2 255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28 371,4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19 226,3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56,7%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4 861,6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3 200,1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9,4%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3 925,6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731,5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9,2%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969979"/>
                  </a:ext>
                </a:extLst>
              </a:tr>
              <a:tr h="560155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 Rozwój Społeczny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1 105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16 627,0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13 792,5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80,1%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3 738,2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3 097,8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18,0%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3 383,7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651,6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16,1%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795153"/>
                  </a:ext>
                </a:extLst>
              </a:tr>
              <a:tr h="560155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 Rozwój Cyfrowy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131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6 616,9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5 058,3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59,8%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2 215,6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1 743,0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20,6%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2 068,8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381,8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19,2%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309376"/>
                  </a:ext>
                </a:extLst>
              </a:tr>
              <a:tr h="560155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0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 Polska Wschodnia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1 474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11 461,4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9 093,4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80,7%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3 092,3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2 566,2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22,8%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2 482,4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494,7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18,7%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12408"/>
                  </a:ext>
                </a:extLst>
              </a:tr>
              <a:tr h="560155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 Pomoc Techniczna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105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2 052,0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1 635,7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69,9%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1 182,1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942,3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40,3%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1 150,9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214,1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38,9%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086102"/>
                  </a:ext>
                </a:extLst>
              </a:tr>
              <a:tr h="56015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b="1" i="0" u="none" strike="noStrike" dirty="0">
                          <a:solidFill>
                            <a:srgbClr val="222B35"/>
                          </a:solidFill>
                          <a:effectLst/>
                          <a:latin typeface="+mn-lt"/>
                        </a:rPr>
                        <a:t>ŁĄCZNIE KRAJOWE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5 982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147 314,4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115 337,8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65,5%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40 890,1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32 643,1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35 011,7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6 798,6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660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23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E87010-CC0F-461A-A7B8-17CA409B8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819" y="535274"/>
            <a:ext cx="8640381" cy="575745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latin typeface="+mn-lt"/>
              </a:rPr>
              <a:t>Postęp rzeczowy w Programie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10979A9-8053-49EA-9451-1B0C13920B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7</a:t>
            </a:fld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2493FA8-5D3C-494B-A7E7-A160453317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914308"/>
              </p:ext>
            </p:extLst>
          </p:nvPr>
        </p:nvGraphicFramePr>
        <p:xfrm>
          <a:off x="593378" y="1228506"/>
          <a:ext cx="9865097" cy="5992654"/>
        </p:xfrm>
        <a:graphic>
          <a:graphicData uri="http://schemas.openxmlformats.org/drawingml/2006/table">
            <a:tbl>
              <a:tblPr/>
              <a:tblGrid>
                <a:gridCol w="1076085">
                  <a:extLst>
                    <a:ext uri="{9D8B030D-6E8A-4147-A177-3AD203B41FA5}">
                      <a16:colId xmlns:a16="http://schemas.microsoft.com/office/drawing/2014/main" val="3442042770"/>
                    </a:ext>
                  </a:extLst>
                </a:gridCol>
                <a:gridCol w="3856403">
                  <a:extLst>
                    <a:ext uri="{9D8B030D-6E8A-4147-A177-3AD203B41FA5}">
                      <a16:colId xmlns:a16="http://schemas.microsoft.com/office/drawing/2014/main" val="1648032702"/>
                    </a:ext>
                  </a:extLst>
                </a:gridCol>
                <a:gridCol w="2152411">
                  <a:extLst>
                    <a:ext uri="{9D8B030D-6E8A-4147-A177-3AD203B41FA5}">
                      <a16:colId xmlns:a16="http://schemas.microsoft.com/office/drawing/2014/main" val="1861253204"/>
                    </a:ext>
                  </a:extLst>
                </a:gridCol>
                <a:gridCol w="1883360">
                  <a:extLst>
                    <a:ext uri="{9D8B030D-6E8A-4147-A177-3AD203B41FA5}">
                      <a16:colId xmlns:a16="http://schemas.microsoft.com/office/drawing/2014/main" val="951414074"/>
                    </a:ext>
                  </a:extLst>
                </a:gridCol>
                <a:gridCol w="896838">
                  <a:extLst>
                    <a:ext uri="{9D8B030D-6E8A-4147-A177-3AD203B41FA5}">
                      <a16:colId xmlns:a16="http://schemas.microsoft.com/office/drawing/2014/main" val="3430514425"/>
                    </a:ext>
                  </a:extLst>
                </a:gridCol>
              </a:tblGrid>
              <a:tr h="49440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Priorytet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Nazwa wskaźnika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Wartość z WOD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Wartość z WOP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 końcowy (2029)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743804"/>
                  </a:ext>
                </a:extLst>
              </a:tr>
              <a:tr h="516416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Pierwszy</a:t>
                      </a:r>
                    </a:p>
                  </a:txBody>
                  <a:tcPr marL="7251" marR="7251" marT="7251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Średnioroczna liczba etatów finansowanych z Pomocy Technicznej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1 684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07943" rtl="0" eaLnBrk="1" fontAlgn="ctr" latinLnBrk="0" hangingPunct="1"/>
                      <a:r>
                        <a:rPr lang="pl-PL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1 549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1 650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307720"/>
                  </a:ext>
                </a:extLst>
              </a:tr>
              <a:tr h="45101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uczestników form szkoleniowych dla instytucji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11 851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8 865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328875"/>
                  </a:ext>
                </a:extLst>
              </a:tr>
              <a:tr h="48509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przeprowadzonych ewaluacji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946410"/>
                  </a:ext>
                </a:extLst>
              </a:tr>
              <a:tr h="22927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opracowanych ekspertyz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265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3988542"/>
                  </a:ext>
                </a:extLst>
              </a:tr>
              <a:tr h="294386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zakupionych komputerów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991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1 650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265372"/>
                  </a:ext>
                </a:extLst>
              </a:tr>
              <a:tr h="67274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posiedzeń komitetów, sieci grup oraz innych spotkań w celu wymiany doświadczeń z partnerami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732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056857"/>
                  </a:ext>
                </a:extLst>
              </a:tr>
              <a:tr h="43334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Drugi</a:t>
                      </a:r>
                    </a:p>
                  </a:txBody>
                  <a:tcPr marL="7251" marR="7251" marT="7251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punktów informacyjnych na terenie kraju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806697"/>
                  </a:ext>
                </a:extLst>
              </a:tr>
              <a:tr h="45101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uczestników form szkoleniowych dla beneficjentów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185 774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226 365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180 000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164761"/>
                  </a:ext>
                </a:extLst>
              </a:tr>
              <a:tr h="67274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udzielonych dotacji na realizację projektów wzmacniających potencjał beneficjentów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077187"/>
                  </a:ext>
                </a:extLst>
              </a:tr>
              <a:tr h="54365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użytkowników CST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120 000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114 257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100 000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962886"/>
                  </a:ext>
                </a:extLst>
              </a:tr>
              <a:tr h="50419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Trzeci</a:t>
                      </a:r>
                    </a:p>
                  </a:txBody>
                  <a:tcPr marL="7251" marR="7251" marT="7251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Liczba działań informacyjno-promocyjnych o szerokim zasięgu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9,00</a:t>
                      </a:r>
                    </a:p>
                  </a:txBody>
                  <a:tcPr marL="7251" marR="7251" marT="725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313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3680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2BB1BFD9-B4EB-4A8B-B095-423718891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3658" y="5364013"/>
            <a:ext cx="6133117" cy="648546"/>
          </a:xfrm>
        </p:spPr>
        <p:txBody>
          <a:bodyPr>
            <a:normAutofit fontScale="90000"/>
          </a:bodyPr>
          <a:lstStyle/>
          <a:p>
            <a:r>
              <a:rPr lang="pl-PL" dirty="0"/>
              <a:t>REALIZOWANE PROJEKTY - AKTUALNOŚCI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612A15D-E4F8-4876-A0CD-4A08C8FC8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886D-A165-4D54-8DB0-CE6586ECA8EC}" type="datetime1">
              <a:rPr lang="pl-PL" smtClean="0"/>
              <a:t>2026-05-27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5395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F10D9051-A3CA-4CAD-BF93-5B9ADB84C6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Priorytet 1</a:t>
            </a:r>
          </a:p>
        </p:txBody>
      </p:sp>
    </p:spTree>
    <p:extLst>
      <p:ext uri="{BB962C8B-B14F-4D97-AF65-F5344CB8AC3E}">
        <p14:creationId xmlns:p14="http://schemas.microsoft.com/office/powerpoint/2010/main" val="248225408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13059</TotalTime>
  <Words>2668</Words>
  <Application>Microsoft Office PowerPoint</Application>
  <PresentationFormat>Niestandardowy</PresentationFormat>
  <Paragraphs>418</Paragraphs>
  <Slides>35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40" baseType="lpstr">
      <vt:lpstr>Arial</vt:lpstr>
      <vt:lpstr>Calibri</vt:lpstr>
      <vt:lpstr>Open Sans</vt:lpstr>
      <vt:lpstr>Wingdings</vt:lpstr>
      <vt:lpstr>Motyw pakietu Office</vt:lpstr>
      <vt:lpstr> Stan wdrażania Programu Pomoc Techniczna dla Funduszy Europejskich 2021-2027</vt:lpstr>
      <vt:lpstr>Plan prezentacji</vt:lpstr>
      <vt:lpstr>Stan wdrażania w PT FE</vt:lpstr>
      <vt:lpstr>Stan wdrażania w PT FE</vt:lpstr>
      <vt:lpstr>Stan wdrażania w PT FE</vt:lpstr>
      <vt:lpstr>Stan wdrażania PT FE na tle pozostałych programów krajowych</vt:lpstr>
      <vt:lpstr>Postęp rzeczowy w Programie</vt:lpstr>
      <vt:lpstr>REALIZOWANE PROJEKTY - AKTUALNOŚCI</vt:lpstr>
      <vt:lpstr>Priorytet 1</vt:lpstr>
      <vt:lpstr>„Wsparcie instytucji koordynującej Umowę Partnerstwa ds. strategicznych w latach 2023-2028” </vt:lpstr>
      <vt:lpstr>Prezentacja programu PowerPoint</vt:lpstr>
      <vt:lpstr>„Wsparcie Krajowej Jednostki Ewaluacji w zakresie realizacji procesu ewaluacji polityki spójności” </vt:lpstr>
      <vt:lpstr>Ewaluacja efektów wsparcia rozwoju infrastruktury B+R  w jednostkach naukowych i przedsiębiorstwach w ramach polityki spójności 2014-2020 i 2021-2027</vt:lpstr>
      <vt:lpstr>Przebieg i uwarunkowania procesu programowania perspektywy finansowej 2021-2027</vt:lpstr>
      <vt:lpstr>Prezentacja programu PowerPoint</vt:lpstr>
      <vt:lpstr>Priorytet 2</vt:lpstr>
      <vt:lpstr>Centrum Wsparcia Beneficjenta (CWB) - punkt informacyjno-doradczy dla podmiotów ubiegających się o środki na finansowanie działań z zakresu ochrony bioróżnorodności w PF 2021-2027</vt:lpstr>
      <vt:lpstr>Prezentacja programu PowerPoint</vt:lpstr>
      <vt:lpstr>Prezentacja programu PowerPoint</vt:lpstr>
      <vt:lpstr>Prezentacja programu PowerPoint</vt:lpstr>
      <vt:lpstr>„Realizacja wybranych projektów SOR w latach 2023-2029”</vt:lpstr>
      <vt:lpstr>Partnerska Inicjatywa Miast (PIM) – projekt strategiczny Krajowej Polityki Miejskiej 2030</vt:lpstr>
      <vt:lpstr>PODSUMOWANIE DOTYCHCZASOWEJ DZIAŁALNOŚCI</vt:lpstr>
      <vt:lpstr>4. EDYCJA PIM</vt:lpstr>
      <vt:lpstr>PIM Alumni</vt:lpstr>
      <vt:lpstr>„Wsparcie JST w realizacji działań rozwojowych”</vt:lpstr>
      <vt:lpstr> Najważniejsze zadania w okresie 11.2025-12.2026: </vt:lpstr>
      <vt:lpstr>„Regiony Rewitalizacji Edycja 3.0” czyli  współpraca z Zespołami ds. Rewitalizacji  w 16 urzędach marszałkowskich </vt:lpstr>
      <vt:lpstr>Regionalne Granty na Rewitalizację </vt:lpstr>
      <vt:lpstr>„Centra Kompetencji ds. Rewitalizacji w Narodowym Instytucie Dziedzictwa”  </vt:lpstr>
      <vt:lpstr>„Sprawny system rewitalizacji – podsumowanie 10-ciu lat ustawy o rewitalizacji”  </vt:lpstr>
      <vt:lpstr>„ Wsparcie beneficjentów polityki spójności w obszarze zamówień publicznych” </vt:lpstr>
      <vt:lpstr>Działania realizowane w okresie od listopada 2025 –2026 </vt:lpstr>
      <vt:lpstr>Urząd Zamówień Publicznych  Projekt „Wsparcie beneficjentów polityki spójności w obszarze zamówień publicznych” </vt:lpstr>
      <vt:lpstr>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Potiopa Justyna</cp:lastModifiedBy>
  <cp:revision>330</cp:revision>
  <cp:lastPrinted>2024-10-02T08:10:29Z</cp:lastPrinted>
  <dcterms:created xsi:type="dcterms:W3CDTF">2022-06-22T09:40:44Z</dcterms:created>
  <dcterms:modified xsi:type="dcterms:W3CDTF">2026-05-27T12:27:58Z</dcterms:modified>
</cp:coreProperties>
</file>