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ebp" ContentType="image/webp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65" r:id="rId2"/>
    <p:sldId id="275" r:id="rId3"/>
    <p:sldId id="616" r:id="rId4"/>
    <p:sldId id="617" r:id="rId5"/>
    <p:sldId id="612" r:id="rId6"/>
    <p:sldId id="619" r:id="rId7"/>
    <p:sldId id="618" r:id="rId8"/>
    <p:sldId id="627" r:id="rId9"/>
    <p:sldId id="628" r:id="rId10"/>
    <p:sldId id="629" r:id="rId11"/>
    <p:sldId id="624" r:id="rId12"/>
    <p:sldId id="620" r:id="rId13"/>
    <p:sldId id="621" r:id="rId14"/>
    <p:sldId id="613" r:id="rId15"/>
    <p:sldId id="622" r:id="rId16"/>
    <p:sldId id="614" r:id="rId17"/>
    <p:sldId id="623" r:id="rId18"/>
    <p:sldId id="615" r:id="rId19"/>
    <p:sldId id="260" r:id="rId20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715" autoAdjust="0"/>
    <p:restoredTop sz="84076" autoAdjust="0"/>
  </p:normalViewPr>
  <p:slideViewPr>
    <p:cSldViewPr showGuides="1">
      <p:cViewPr varScale="1">
        <p:scale>
          <a:sx n="57" d="100"/>
          <a:sy n="57" d="100"/>
        </p:scale>
        <p:origin x="308" y="3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600" dirty="0"/>
              <a:t>Alokacja Programu w mln EUR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1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Alokacja Programu w mln EUR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21B-4024-B8FE-42CA19780A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21B-4024-B8FE-42CA19780A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CA4-4752-8977-BFDAE90DEC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CA4-4752-8977-BFDAE90DECD4}"/>
              </c:ext>
            </c:extLst>
          </c:dPt>
          <c:dLbls>
            <c:dLbl>
              <c:idx val="0"/>
              <c:layout>
                <c:manualLayout>
                  <c:x val="-5.7955746139592985E-2"/>
                  <c:y val="-9.6524493310267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1B-4024-B8FE-42CA19780A7D}"/>
                </c:ext>
              </c:extLst>
            </c:dLbl>
            <c:dLbl>
              <c:idx val="1"/>
              <c:layout>
                <c:manualLayout>
                  <c:x val="7.4872428090539928E-2"/>
                  <c:y val="-3.7544604832267389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69264763609315E-2"/>
                      <c:h val="8.64629459160622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21B-4024-B8FE-42CA19780A7D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2"/>
                <c:pt idx="0">
                  <c:v>perspektywa 2014-2020</c:v>
                </c:pt>
                <c:pt idx="1">
                  <c:v>perspektywa 2021-2027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703</c:v>
                </c:pt>
                <c:pt idx="1">
                  <c:v>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B-4024-B8FE-42CA19780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600" dirty="0"/>
              <a:t>Priorytet</a:t>
            </a:r>
            <a:r>
              <a:rPr lang="pl-PL" sz="3600" baseline="0" dirty="0"/>
              <a:t> 1: </a:t>
            </a:r>
          </a:p>
          <a:p>
            <a:pPr>
              <a:defRPr/>
            </a:pPr>
            <a:r>
              <a:rPr lang="pl-PL" sz="3600" baseline="0" dirty="0"/>
              <a:t>Potrzeby: 2 345 601 906,67 PLN                                    </a:t>
            </a:r>
            <a:endParaRPr lang="pl-PL" sz="3600" dirty="0"/>
          </a:p>
        </c:rich>
      </c:tx>
      <c:layout>
        <c:manualLayout>
          <c:xMode val="edge"/>
          <c:yMode val="edge"/>
          <c:x val="0.2086800433191265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1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Priorytet 1: Zapotrzebowanie 2 345 601 906,67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21B-4024-B8FE-42CA19780A7D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21B-4024-B8FE-42CA19780A7D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CA4-4752-8977-BFDAE90DECD4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CA4-4752-8977-BFDAE90DECD4}"/>
              </c:ext>
            </c:extLst>
          </c:dPt>
          <c:dLbls>
            <c:dLbl>
              <c:idx val="0"/>
              <c:layout>
                <c:manualLayout>
                  <c:x val="-5.7955746139592985E-2"/>
                  <c:y val="-9.6524493310267148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1B-4024-B8FE-42CA19780A7D}"/>
                </c:ext>
              </c:extLst>
            </c:dLbl>
            <c:dLbl>
              <c:idx val="1"/>
              <c:layout>
                <c:manualLayout>
                  <c:x val="9.4265116683204236E-3"/>
                  <c:y val="7.7935288936149802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16034848346112"/>
                      <c:h val="8.64629459160622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21B-4024-B8FE-42CA19780A7D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2"/>
                <c:pt idx="0">
                  <c:v>Alokacja w PLN</c:v>
                </c:pt>
                <c:pt idx="1">
                  <c:v>Brakująca kwota w PLN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1637754552.8399999</c:v>
                </c:pt>
                <c:pt idx="1">
                  <c:v>707847353.83363938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B-4024-B8FE-42CA19780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600" dirty="0"/>
              <a:t>Priorytet</a:t>
            </a:r>
            <a:r>
              <a:rPr lang="pl-PL" sz="3600" baseline="0" dirty="0"/>
              <a:t> 2: </a:t>
            </a:r>
          </a:p>
          <a:p>
            <a:pPr>
              <a:defRPr/>
            </a:pPr>
            <a:r>
              <a:rPr lang="pl-PL" sz="3600" baseline="0" dirty="0"/>
              <a:t>Alokacja: 592 710 455,89 PLN                                    </a:t>
            </a:r>
            <a:endParaRPr lang="pl-PL" sz="3600" dirty="0"/>
          </a:p>
        </c:rich>
      </c:tx>
      <c:layout>
        <c:manualLayout>
          <c:xMode val="edge"/>
          <c:yMode val="edge"/>
          <c:x val="0.2086800433191265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1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Priorytet 2: Alokacja 592 710 455,89</c:v>
                </c:pt>
              </c:strCache>
            </c:strRef>
          </c:tx>
          <c:spPr>
            <a:solidFill>
              <a:srgbClr val="0070C0"/>
            </a:solidFill>
          </c:spPr>
          <c:dPt>
            <c:idx val="0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21B-4024-B8FE-42CA19780A7D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21B-4024-B8FE-42CA19780A7D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CA4-4752-8977-BFDAE90DECD4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CA4-4752-8977-BFDAE90DECD4}"/>
              </c:ext>
            </c:extLst>
          </c:dPt>
          <c:dLbls>
            <c:dLbl>
              <c:idx val="0"/>
              <c:layout>
                <c:manualLayout>
                  <c:x val="-5.7955746139592985E-2"/>
                  <c:y val="-9.6524493310267148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1B-4024-B8FE-42CA19780A7D}"/>
                </c:ext>
              </c:extLst>
            </c:dLbl>
            <c:dLbl>
              <c:idx val="1"/>
              <c:layout>
                <c:manualLayout>
                  <c:x val="9.4265116683204236E-3"/>
                  <c:y val="7.7935288936149802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16034848346112"/>
                      <c:h val="8.64629459160622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21B-4024-B8FE-42CA19780A7D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2"/>
                <c:pt idx="0">
                  <c:v>Potrzeby w PLN</c:v>
                </c:pt>
                <c:pt idx="1">
                  <c:v>Oszczędności w PLN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388492941.48000002</c:v>
                </c:pt>
                <c:pt idx="1">
                  <c:v>204217514.41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B-4024-B8FE-42CA19780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600" dirty="0"/>
              <a:t>Priorytet</a:t>
            </a:r>
            <a:r>
              <a:rPr lang="pl-PL" sz="3600" baseline="0" dirty="0"/>
              <a:t> 3: </a:t>
            </a:r>
          </a:p>
          <a:p>
            <a:pPr>
              <a:defRPr/>
            </a:pPr>
            <a:r>
              <a:rPr lang="pl-PL" sz="3600" baseline="0" dirty="0"/>
              <a:t>Alokacja: 105 938 850,13 PLN                                    </a:t>
            </a:r>
            <a:endParaRPr lang="pl-PL" sz="3600" dirty="0"/>
          </a:p>
        </c:rich>
      </c:tx>
      <c:layout>
        <c:manualLayout>
          <c:xMode val="edge"/>
          <c:yMode val="edge"/>
          <c:x val="0.2086800433191265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30"/>
      <c:rotY val="1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Priorytet 2: Alokacja 592 710 455,89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21B-4024-B8FE-42CA19780A7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21B-4024-B8FE-42CA19780A7D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CA4-4752-8977-BFDAE90DECD4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CA4-4752-8977-BFDAE90DECD4}"/>
              </c:ext>
            </c:extLst>
          </c:dPt>
          <c:dLbls>
            <c:dLbl>
              <c:idx val="0"/>
              <c:layout>
                <c:manualLayout>
                  <c:x val="-7.8148766724595739E-2"/>
                  <c:y val="-2.0937653752757631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1B-4024-B8FE-42CA19780A7D}"/>
                </c:ext>
              </c:extLst>
            </c:dLbl>
            <c:dLbl>
              <c:idx val="1"/>
              <c:layout>
                <c:manualLayout>
                  <c:x val="9.4265116683204236E-3"/>
                  <c:y val="7.7935288936149802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16034848346112"/>
                      <c:h val="8.64629459160622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21B-4024-B8FE-42CA19780A7D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2"/>
                <c:pt idx="0">
                  <c:v>Potrzeby w PLN</c:v>
                </c:pt>
                <c:pt idx="1">
                  <c:v>Oszczędności w PLN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82898400</c:v>
                </c:pt>
                <c:pt idx="1">
                  <c:v>23040450.129999999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1B-4024-B8FE-42CA19780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6.png"/><Relationship Id="rId2" Type="http://schemas.openxmlformats.org/officeDocument/2006/relationships/hyperlink" Target="https://www.gosc.pl/doc/8226277.Panstwa-czlonkowskie-UE-daja-zielone-swiatlo-dla-kluczowych" TargetMode="External"/><Relationship Id="rId1" Type="http://schemas.openxmlformats.org/officeDocument/2006/relationships/image" Target="../media/image23.webp"/><Relationship Id="rId6" Type="http://schemas.openxmlformats.org/officeDocument/2006/relationships/hyperlink" Target="https://www.pexels.com/pl-pl/video/kobieta-laptop-biuro-praca-5682780/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pixabay.com/photos/pieces-of-the-puzzle-puzzle-patience-1925422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6.png"/><Relationship Id="rId2" Type="http://schemas.openxmlformats.org/officeDocument/2006/relationships/hyperlink" Target="https://www.gosc.pl/doc/8226277.Panstwa-czlonkowskie-UE-daja-zielone-swiatlo-dla-kluczowych" TargetMode="External"/><Relationship Id="rId1" Type="http://schemas.openxmlformats.org/officeDocument/2006/relationships/image" Target="../media/image23.webp"/><Relationship Id="rId6" Type="http://schemas.openxmlformats.org/officeDocument/2006/relationships/hyperlink" Target="https://www.pexels.com/pl-pl/video/kobieta-laptop-biuro-praca-5682780/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pixabay.com/photos/pieces-of-the-puzzle-puzzle-patience-1925422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065D59-49FB-4834-98CF-D6E76C7CC33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DC81819-A482-4A08-8BE8-A9E6659EBDBD}">
      <dgm:prSet phldrT="[Tekst]" custT="1"/>
      <dgm:spPr/>
      <dgm:t>
        <a:bodyPr/>
        <a:lstStyle/>
        <a:p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rPr>
            <a:t>zmniejszenie limitów na PT na EFRR i FS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+mn-lt"/>
            <a:ea typeface="+mn-ea"/>
            <a:cs typeface="+mn-cs"/>
          </a:endParaRPr>
        </a:p>
      </dgm:t>
    </dgm:pt>
    <dgm:pt modelId="{F641C1E6-04D6-4325-A4FA-143A91A53006}" type="parTrans" cxnId="{BC92A888-EEC8-440B-A755-D64BE6ED4C9C}">
      <dgm:prSet/>
      <dgm:spPr/>
      <dgm:t>
        <a:bodyPr/>
        <a:lstStyle/>
        <a:p>
          <a:endParaRPr lang="en-GB"/>
        </a:p>
      </dgm:t>
    </dgm:pt>
    <dgm:pt modelId="{C5BECA3E-E452-44FA-A0FE-21B07701727F}" type="sibTrans" cxnId="{BC92A888-EEC8-440B-A755-D64BE6ED4C9C}">
      <dgm:prSet/>
      <dgm:spPr/>
      <dgm:t>
        <a:bodyPr/>
        <a:lstStyle/>
        <a:p>
          <a:endParaRPr lang="en-GB"/>
        </a:p>
      </dgm:t>
    </dgm:pt>
    <dgm:pt modelId="{61698AE8-CFBC-45ED-B4D6-3B9727A742BF}">
      <dgm:prSet phldrT="[Tekst]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/>
              <a:ea typeface="+mn-ea"/>
              <a:cs typeface="+mn-cs"/>
            </a:rPr>
            <a:t>szeroki zakres wsparcia  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F5997B22-4379-4502-A12B-56A6FFEAFD13}" type="parTrans" cxnId="{9CBC3332-4446-4D38-BC7F-08DE4108387E}">
      <dgm:prSet/>
      <dgm:spPr/>
      <dgm:t>
        <a:bodyPr/>
        <a:lstStyle/>
        <a:p>
          <a:endParaRPr lang="en-GB"/>
        </a:p>
      </dgm:t>
    </dgm:pt>
    <dgm:pt modelId="{86FD7F5C-036D-4D0D-A0D8-79EDE01214DF}" type="sibTrans" cxnId="{9CBC3332-4446-4D38-BC7F-08DE4108387E}">
      <dgm:prSet/>
      <dgm:spPr/>
      <dgm:t>
        <a:bodyPr/>
        <a:lstStyle/>
        <a:p>
          <a:endParaRPr lang="en-GB"/>
        </a:p>
      </dgm:t>
    </dgm:pt>
    <dgm:pt modelId="{E2EA6615-F045-45F5-A655-9DD6D35B6509}">
      <dgm:prSet phldrT="[Tekst]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/>
              <a:ea typeface="+mn-ea"/>
              <a:cs typeface="+mn-cs"/>
            </a:rPr>
            <a:t>rosnące ceny energii i pracy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066776D3-F158-4454-A79E-8B7F21E48448}" type="parTrans" cxnId="{DC07F2EC-25F8-4610-BC60-25D5D92D5654}">
      <dgm:prSet/>
      <dgm:spPr/>
      <dgm:t>
        <a:bodyPr/>
        <a:lstStyle/>
        <a:p>
          <a:endParaRPr lang="en-GB"/>
        </a:p>
      </dgm:t>
    </dgm:pt>
    <dgm:pt modelId="{0FCF5EC8-67C3-4785-9BA9-CFDF78860BE8}" type="sibTrans" cxnId="{DC07F2EC-25F8-4610-BC60-25D5D92D5654}">
      <dgm:prSet/>
      <dgm:spPr/>
      <dgm:t>
        <a:bodyPr/>
        <a:lstStyle/>
        <a:p>
          <a:endParaRPr lang="en-GB"/>
        </a:p>
      </dgm:t>
    </dgm:pt>
    <dgm:pt modelId="{CA291BBD-7DAE-4E1F-B830-B66449EB1580}">
      <dgm:prSet phldrT="[Tekst]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/>
              <a:ea typeface="+mn-ea"/>
              <a:cs typeface="+mn-cs"/>
            </a:rPr>
            <a:t>wahania kursowe PLN/EUR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C83291E1-EDCD-4C95-B7F1-30FA8F188A90}" type="parTrans" cxnId="{F33D9F19-5EFB-4F65-91C2-794D5BD3E53C}">
      <dgm:prSet/>
      <dgm:spPr/>
      <dgm:t>
        <a:bodyPr/>
        <a:lstStyle/>
        <a:p>
          <a:endParaRPr lang="en-GB"/>
        </a:p>
      </dgm:t>
    </dgm:pt>
    <dgm:pt modelId="{290CC8FD-FA79-4FD1-BACE-98F03C12C321}" type="sibTrans" cxnId="{F33D9F19-5EFB-4F65-91C2-794D5BD3E53C}">
      <dgm:prSet/>
      <dgm:spPr/>
      <dgm:t>
        <a:bodyPr/>
        <a:lstStyle/>
        <a:p>
          <a:endParaRPr lang="en-GB"/>
        </a:p>
      </dgm:t>
    </dgm:pt>
    <dgm:pt modelId="{1E5799E7-215A-4DD6-A09D-0F61420583BE}" type="pres">
      <dgm:prSet presAssocID="{83065D59-49FB-4834-98CF-D6E76C7CC330}" presName="Name0" presStyleCnt="0">
        <dgm:presLayoutVars>
          <dgm:dir/>
          <dgm:resizeHandles val="exact"/>
        </dgm:presLayoutVars>
      </dgm:prSet>
      <dgm:spPr/>
    </dgm:pt>
    <dgm:pt modelId="{2FDB455E-0DF3-4F3A-BF24-2CFE0B3EF7A2}" type="pres">
      <dgm:prSet presAssocID="{9DC81819-A482-4A08-8BE8-A9E6659EBDBD}" presName="compNode" presStyleCnt="0"/>
      <dgm:spPr/>
    </dgm:pt>
    <dgm:pt modelId="{A6348D57-8A0C-4D64-9BD7-ABDA03F4AC26}" type="pres">
      <dgm:prSet presAssocID="{9DC81819-A482-4A08-8BE8-A9E6659EBDBD}" presName="pictRect" presStyleLbl="node1" presStyleIdx="0" presStyleCnt="4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4000" b="-4000"/>
          </a:stretch>
        </a:blipFill>
      </dgm:spPr>
    </dgm:pt>
    <dgm:pt modelId="{D81C7065-DE04-403F-A0EB-4E58069CD9A0}" type="pres">
      <dgm:prSet presAssocID="{9DC81819-A482-4A08-8BE8-A9E6659EBDBD}" presName="textRect" presStyleLbl="revTx" presStyleIdx="0" presStyleCnt="4">
        <dgm:presLayoutVars>
          <dgm:bulletEnabled val="1"/>
        </dgm:presLayoutVars>
      </dgm:prSet>
      <dgm:spPr/>
    </dgm:pt>
    <dgm:pt modelId="{1EB0EDB9-D280-4CC5-A2FE-98B6DBABA07E}" type="pres">
      <dgm:prSet presAssocID="{C5BECA3E-E452-44FA-A0FE-21B07701727F}" presName="sibTrans" presStyleLbl="sibTrans2D1" presStyleIdx="0" presStyleCnt="0"/>
      <dgm:spPr/>
    </dgm:pt>
    <dgm:pt modelId="{43346F13-8E18-4D19-AED0-FB1C96C8B9FB}" type="pres">
      <dgm:prSet presAssocID="{61698AE8-CFBC-45ED-B4D6-3B9727A742BF}" presName="compNode" presStyleCnt="0"/>
      <dgm:spPr/>
    </dgm:pt>
    <dgm:pt modelId="{E73A3CED-9873-416A-A4B1-F20ED7202A42}" type="pres">
      <dgm:prSet presAssocID="{61698AE8-CFBC-45ED-B4D6-3B9727A742BF}" presName="pictRect" presStyleLbl="node1" presStyleIdx="1" presStyleCnt="4"/>
      <dgm:spPr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000" r="-2000"/>
          </a:stretch>
        </a:blipFill>
      </dgm:spPr>
    </dgm:pt>
    <dgm:pt modelId="{46D240CD-1FC1-4BDD-8964-A1F584E8FE57}" type="pres">
      <dgm:prSet presAssocID="{61698AE8-CFBC-45ED-B4D6-3B9727A742BF}" presName="textRect" presStyleLbl="revTx" presStyleIdx="1" presStyleCnt="4">
        <dgm:presLayoutVars>
          <dgm:bulletEnabled val="1"/>
        </dgm:presLayoutVars>
      </dgm:prSet>
      <dgm:spPr/>
    </dgm:pt>
    <dgm:pt modelId="{E0D48678-B275-4C69-A436-E8F05D72E528}" type="pres">
      <dgm:prSet presAssocID="{86FD7F5C-036D-4D0D-A0D8-79EDE01214DF}" presName="sibTrans" presStyleLbl="sibTrans2D1" presStyleIdx="0" presStyleCnt="0"/>
      <dgm:spPr/>
    </dgm:pt>
    <dgm:pt modelId="{4493B7C2-14EB-4C81-A293-3521CA41406E}" type="pres">
      <dgm:prSet presAssocID="{E2EA6615-F045-45F5-A655-9DD6D35B6509}" presName="compNode" presStyleCnt="0"/>
      <dgm:spPr/>
    </dgm:pt>
    <dgm:pt modelId="{65E80977-0BC7-412E-964F-6ACABFA9FAC5}" type="pres">
      <dgm:prSet presAssocID="{E2EA6615-F045-45F5-A655-9DD6D35B6509}" presName="pictRect" presStyleLbl="node1" presStyleIdx="2" presStyleCnt="4"/>
      <dgm:spPr>
        <a:blipFill>
          <a:blip xmlns:r="http://schemas.openxmlformats.org/officeDocument/2006/relationships"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1000" r="-11000"/>
          </a:stretch>
        </a:blipFill>
      </dgm:spPr>
    </dgm:pt>
    <dgm:pt modelId="{D2F705C5-E2E1-44F8-B4B1-1E738C389950}" type="pres">
      <dgm:prSet presAssocID="{E2EA6615-F045-45F5-A655-9DD6D35B6509}" presName="textRect" presStyleLbl="revTx" presStyleIdx="2" presStyleCnt="4">
        <dgm:presLayoutVars>
          <dgm:bulletEnabled val="1"/>
        </dgm:presLayoutVars>
      </dgm:prSet>
      <dgm:spPr/>
    </dgm:pt>
    <dgm:pt modelId="{7EF28AA7-3809-43E0-8D79-01284A20D5A6}" type="pres">
      <dgm:prSet presAssocID="{0FCF5EC8-67C3-4785-9BA9-CFDF78860BE8}" presName="sibTrans" presStyleLbl="sibTrans2D1" presStyleIdx="0" presStyleCnt="0"/>
      <dgm:spPr/>
    </dgm:pt>
    <dgm:pt modelId="{1178ABDF-232D-4518-B951-E5E3E17E2C37}" type="pres">
      <dgm:prSet presAssocID="{CA291BBD-7DAE-4E1F-B830-B66449EB1580}" presName="compNode" presStyleCnt="0"/>
      <dgm:spPr/>
    </dgm:pt>
    <dgm:pt modelId="{ABBD1173-ABFC-4AE4-A29D-B15F18CC35CA}" type="pres">
      <dgm:prSet presAssocID="{CA291BBD-7DAE-4E1F-B830-B66449EB1580}" presName="pict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CE9C985-3781-431B-8976-3818007B2290}" type="pres">
      <dgm:prSet presAssocID="{CA291BBD-7DAE-4E1F-B830-B66449EB1580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B848B40E-DBA2-4D44-A253-922DBB00E2D8}" type="presOf" srcId="{CA291BBD-7DAE-4E1F-B830-B66449EB1580}" destId="{ECE9C985-3781-431B-8976-3818007B2290}" srcOrd="0" destOrd="0" presId="urn:microsoft.com/office/officeart/2005/8/layout/pList1"/>
    <dgm:cxn modelId="{E4CB4413-7936-4CA5-9701-B5606958EBD8}" type="presOf" srcId="{9DC81819-A482-4A08-8BE8-A9E6659EBDBD}" destId="{D81C7065-DE04-403F-A0EB-4E58069CD9A0}" srcOrd="0" destOrd="0" presId="urn:microsoft.com/office/officeart/2005/8/layout/pList1"/>
    <dgm:cxn modelId="{F33D9F19-5EFB-4F65-91C2-794D5BD3E53C}" srcId="{83065D59-49FB-4834-98CF-D6E76C7CC330}" destId="{CA291BBD-7DAE-4E1F-B830-B66449EB1580}" srcOrd="3" destOrd="0" parTransId="{C83291E1-EDCD-4C95-B7F1-30FA8F188A90}" sibTransId="{290CC8FD-FA79-4FD1-BACE-98F03C12C321}"/>
    <dgm:cxn modelId="{9CBC3332-4446-4D38-BC7F-08DE4108387E}" srcId="{83065D59-49FB-4834-98CF-D6E76C7CC330}" destId="{61698AE8-CFBC-45ED-B4D6-3B9727A742BF}" srcOrd="1" destOrd="0" parTransId="{F5997B22-4379-4502-A12B-56A6FFEAFD13}" sibTransId="{86FD7F5C-036D-4D0D-A0D8-79EDE01214DF}"/>
    <dgm:cxn modelId="{F3345035-0627-42ED-9850-7327ED4B7A4B}" type="presOf" srcId="{61698AE8-CFBC-45ED-B4D6-3B9727A742BF}" destId="{46D240CD-1FC1-4BDD-8964-A1F584E8FE57}" srcOrd="0" destOrd="0" presId="urn:microsoft.com/office/officeart/2005/8/layout/pList1"/>
    <dgm:cxn modelId="{B9E9B43A-7E39-4469-B401-69BFC74474AB}" type="presOf" srcId="{0FCF5EC8-67C3-4785-9BA9-CFDF78860BE8}" destId="{7EF28AA7-3809-43E0-8D79-01284A20D5A6}" srcOrd="0" destOrd="0" presId="urn:microsoft.com/office/officeart/2005/8/layout/pList1"/>
    <dgm:cxn modelId="{6D299D4D-7CDD-41D7-943A-BE712A55D48F}" type="presOf" srcId="{E2EA6615-F045-45F5-A655-9DD6D35B6509}" destId="{D2F705C5-E2E1-44F8-B4B1-1E738C389950}" srcOrd="0" destOrd="0" presId="urn:microsoft.com/office/officeart/2005/8/layout/pList1"/>
    <dgm:cxn modelId="{FAEF9783-AD67-4B4F-AF49-D0E708296E7A}" type="presOf" srcId="{C5BECA3E-E452-44FA-A0FE-21B07701727F}" destId="{1EB0EDB9-D280-4CC5-A2FE-98B6DBABA07E}" srcOrd="0" destOrd="0" presId="urn:microsoft.com/office/officeart/2005/8/layout/pList1"/>
    <dgm:cxn modelId="{BC92A888-EEC8-440B-A755-D64BE6ED4C9C}" srcId="{83065D59-49FB-4834-98CF-D6E76C7CC330}" destId="{9DC81819-A482-4A08-8BE8-A9E6659EBDBD}" srcOrd="0" destOrd="0" parTransId="{F641C1E6-04D6-4325-A4FA-143A91A53006}" sibTransId="{C5BECA3E-E452-44FA-A0FE-21B07701727F}"/>
    <dgm:cxn modelId="{396C1DAE-67F3-47A5-9878-E7C8884A5F8B}" type="presOf" srcId="{86FD7F5C-036D-4D0D-A0D8-79EDE01214DF}" destId="{E0D48678-B275-4C69-A436-E8F05D72E528}" srcOrd="0" destOrd="0" presId="urn:microsoft.com/office/officeart/2005/8/layout/pList1"/>
    <dgm:cxn modelId="{C93829E1-05BB-4A83-8EB7-21CBCBC7637E}" type="presOf" srcId="{83065D59-49FB-4834-98CF-D6E76C7CC330}" destId="{1E5799E7-215A-4DD6-A09D-0F61420583BE}" srcOrd="0" destOrd="0" presId="urn:microsoft.com/office/officeart/2005/8/layout/pList1"/>
    <dgm:cxn modelId="{DC07F2EC-25F8-4610-BC60-25D5D92D5654}" srcId="{83065D59-49FB-4834-98CF-D6E76C7CC330}" destId="{E2EA6615-F045-45F5-A655-9DD6D35B6509}" srcOrd="2" destOrd="0" parTransId="{066776D3-F158-4454-A79E-8B7F21E48448}" sibTransId="{0FCF5EC8-67C3-4785-9BA9-CFDF78860BE8}"/>
    <dgm:cxn modelId="{38733AA8-2B78-4A48-9920-A67D2A529892}" type="presParOf" srcId="{1E5799E7-215A-4DD6-A09D-0F61420583BE}" destId="{2FDB455E-0DF3-4F3A-BF24-2CFE0B3EF7A2}" srcOrd="0" destOrd="0" presId="urn:microsoft.com/office/officeart/2005/8/layout/pList1"/>
    <dgm:cxn modelId="{CA36364B-BB06-40AA-8615-EDA85997D95D}" type="presParOf" srcId="{2FDB455E-0DF3-4F3A-BF24-2CFE0B3EF7A2}" destId="{A6348D57-8A0C-4D64-9BD7-ABDA03F4AC26}" srcOrd="0" destOrd="0" presId="urn:microsoft.com/office/officeart/2005/8/layout/pList1"/>
    <dgm:cxn modelId="{CE6669E7-DDEC-48AB-91E1-F0FB6FA649F8}" type="presParOf" srcId="{2FDB455E-0DF3-4F3A-BF24-2CFE0B3EF7A2}" destId="{D81C7065-DE04-403F-A0EB-4E58069CD9A0}" srcOrd="1" destOrd="0" presId="urn:microsoft.com/office/officeart/2005/8/layout/pList1"/>
    <dgm:cxn modelId="{B3F8AB30-883A-4229-89E2-D437E41EAADD}" type="presParOf" srcId="{1E5799E7-215A-4DD6-A09D-0F61420583BE}" destId="{1EB0EDB9-D280-4CC5-A2FE-98B6DBABA07E}" srcOrd="1" destOrd="0" presId="urn:microsoft.com/office/officeart/2005/8/layout/pList1"/>
    <dgm:cxn modelId="{DB7929C1-1977-47A4-AC81-B616C9E5C2AC}" type="presParOf" srcId="{1E5799E7-215A-4DD6-A09D-0F61420583BE}" destId="{43346F13-8E18-4D19-AED0-FB1C96C8B9FB}" srcOrd="2" destOrd="0" presId="urn:microsoft.com/office/officeart/2005/8/layout/pList1"/>
    <dgm:cxn modelId="{D5998352-E2D3-4391-BA97-D8514F97570F}" type="presParOf" srcId="{43346F13-8E18-4D19-AED0-FB1C96C8B9FB}" destId="{E73A3CED-9873-416A-A4B1-F20ED7202A42}" srcOrd="0" destOrd="0" presId="urn:microsoft.com/office/officeart/2005/8/layout/pList1"/>
    <dgm:cxn modelId="{44E1C851-8894-45B2-9EC1-5276E25A734A}" type="presParOf" srcId="{43346F13-8E18-4D19-AED0-FB1C96C8B9FB}" destId="{46D240CD-1FC1-4BDD-8964-A1F584E8FE57}" srcOrd="1" destOrd="0" presId="urn:microsoft.com/office/officeart/2005/8/layout/pList1"/>
    <dgm:cxn modelId="{07EA3B38-9BA0-4D2A-9B2C-6F2287E32EA8}" type="presParOf" srcId="{1E5799E7-215A-4DD6-A09D-0F61420583BE}" destId="{E0D48678-B275-4C69-A436-E8F05D72E528}" srcOrd="3" destOrd="0" presId="urn:microsoft.com/office/officeart/2005/8/layout/pList1"/>
    <dgm:cxn modelId="{A1AC5FE1-B4F9-4014-A6C8-1828B5382F2B}" type="presParOf" srcId="{1E5799E7-215A-4DD6-A09D-0F61420583BE}" destId="{4493B7C2-14EB-4C81-A293-3521CA41406E}" srcOrd="4" destOrd="0" presId="urn:microsoft.com/office/officeart/2005/8/layout/pList1"/>
    <dgm:cxn modelId="{46E392B1-355D-44FC-B251-20DB6A6745AB}" type="presParOf" srcId="{4493B7C2-14EB-4C81-A293-3521CA41406E}" destId="{65E80977-0BC7-412E-964F-6ACABFA9FAC5}" srcOrd="0" destOrd="0" presId="urn:microsoft.com/office/officeart/2005/8/layout/pList1"/>
    <dgm:cxn modelId="{A39F78C3-150E-45E6-B2CD-B4D32E4DD242}" type="presParOf" srcId="{4493B7C2-14EB-4C81-A293-3521CA41406E}" destId="{D2F705C5-E2E1-44F8-B4B1-1E738C389950}" srcOrd="1" destOrd="0" presId="urn:microsoft.com/office/officeart/2005/8/layout/pList1"/>
    <dgm:cxn modelId="{EA3F2072-0C27-4BD8-BFD8-3F3275D90FC8}" type="presParOf" srcId="{1E5799E7-215A-4DD6-A09D-0F61420583BE}" destId="{7EF28AA7-3809-43E0-8D79-01284A20D5A6}" srcOrd="5" destOrd="0" presId="urn:microsoft.com/office/officeart/2005/8/layout/pList1"/>
    <dgm:cxn modelId="{54E6FE12-C50B-488E-B702-5CCF737DE197}" type="presParOf" srcId="{1E5799E7-215A-4DD6-A09D-0F61420583BE}" destId="{1178ABDF-232D-4518-B951-E5E3E17E2C37}" srcOrd="6" destOrd="0" presId="urn:microsoft.com/office/officeart/2005/8/layout/pList1"/>
    <dgm:cxn modelId="{C1F8B1F0-70A5-43FC-B620-6EF3A2BC6045}" type="presParOf" srcId="{1178ABDF-232D-4518-B951-E5E3E17E2C37}" destId="{ABBD1173-ABFC-4AE4-A29D-B15F18CC35CA}" srcOrd="0" destOrd="0" presId="urn:microsoft.com/office/officeart/2005/8/layout/pList1"/>
    <dgm:cxn modelId="{5950D3D3-AE81-439B-8020-497E26437F1A}" type="presParOf" srcId="{1178ABDF-232D-4518-B951-E5E3E17E2C37}" destId="{ECE9C985-3781-431B-8976-3818007B22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988444-76F0-414E-9E70-64131565B2B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2F0920D5-089E-4F94-9EF9-889E99E61AB5}">
      <dgm:prSet phldrT="[Tekst]"/>
      <dgm:spPr/>
      <dgm:t>
        <a:bodyPr/>
        <a:lstStyle/>
        <a:p>
          <a:pPr marL="895350" indent="0">
            <a:buFont typeface="+mj-lt"/>
            <a:buAutoNum type="arabicPeriod"/>
          </a:pPr>
          <a:r>
            <a:rPr lang="pl-PL" dirty="0"/>
            <a:t>Zapytaliśmy beneficjentów o działania priorytetowe planowane do końca perspektywy</a:t>
          </a:r>
          <a:endParaRPr lang="en-GB" dirty="0"/>
        </a:p>
      </dgm:t>
    </dgm:pt>
    <dgm:pt modelId="{99A057E4-DEDC-4647-9305-932613989744}" type="parTrans" cxnId="{6AD75636-1905-4909-B8E4-EE9504627DCC}">
      <dgm:prSet/>
      <dgm:spPr/>
      <dgm:t>
        <a:bodyPr/>
        <a:lstStyle/>
        <a:p>
          <a:endParaRPr lang="en-GB"/>
        </a:p>
      </dgm:t>
    </dgm:pt>
    <dgm:pt modelId="{8133C9EE-040C-4109-925C-C118FE19C0F7}" type="sibTrans" cxnId="{6AD75636-1905-4909-B8E4-EE9504627DCC}">
      <dgm:prSet/>
      <dgm:spPr/>
      <dgm:t>
        <a:bodyPr/>
        <a:lstStyle/>
        <a:p>
          <a:endParaRPr lang="en-GB"/>
        </a:p>
      </dgm:t>
    </dgm:pt>
    <dgm:pt modelId="{73CC3D4D-2213-4F3F-A871-EDFF5DE6D22A}">
      <dgm:prSet/>
      <dgm:spPr/>
      <dgm:t>
        <a:bodyPr/>
        <a:lstStyle/>
        <a:p>
          <a:pPr marL="895350" indent="0"/>
          <a:r>
            <a:rPr lang="pl-PL" dirty="0"/>
            <a:t>Zidentyfikowaliśmy oszczędności w FERS (zmiana linii demarkacyjnej)</a:t>
          </a:r>
          <a:endParaRPr lang="en-GB" dirty="0"/>
        </a:p>
      </dgm:t>
    </dgm:pt>
    <dgm:pt modelId="{ED3588B4-9374-447A-8721-DEA5E54F47F2}" type="parTrans" cxnId="{51521087-EDD5-43B9-8B5F-EC0FA5EC18BE}">
      <dgm:prSet/>
      <dgm:spPr/>
      <dgm:t>
        <a:bodyPr/>
        <a:lstStyle/>
        <a:p>
          <a:endParaRPr lang="en-GB"/>
        </a:p>
      </dgm:t>
    </dgm:pt>
    <dgm:pt modelId="{1B1F91A1-9F25-4150-B0D4-36DAF9027D59}" type="sibTrans" cxnId="{51521087-EDD5-43B9-8B5F-EC0FA5EC18BE}">
      <dgm:prSet/>
      <dgm:spPr/>
      <dgm:t>
        <a:bodyPr/>
        <a:lstStyle/>
        <a:p>
          <a:endParaRPr lang="en-GB"/>
        </a:p>
      </dgm:t>
    </dgm:pt>
    <dgm:pt modelId="{0730DD9F-ECE8-4B11-8321-31D6B737D5A9}">
      <dgm:prSet/>
      <dgm:spPr/>
      <dgm:t>
        <a:bodyPr/>
        <a:lstStyle/>
        <a:p>
          <a:pPr marL="895350" indent="0"/>
          <a:r>
            <a:rPr lang="pl-PL" dirty="0"/>
            <a:t>Zidentyfikowaliśmy oszczędności w projektach (m.in. PIFE)</a:t>
          </a:r>
          <a:endParaRPr lang="en-GB" dirty="0"/>
        </a:p>
      </dgm:t>
    </dgm:pt>
    <dgm:pt modelId="{58C93BF4-664F-4AEF-82CD-8F93B66FA17E}" type="parTrans" cxnId="{A3F8EE1A-2B90-4301-8089-740D58D75BA7}">
      <dgm:prSet/>
      <dgm:spPr/>
      <dgm:t>
        <a:bodyPr/>
        <a:lstStyle/>
        <a:p>
          <a:endParaRPr lang="en-GB"/>
        </a:p>
      </dgm:t>
    </dgm:pt>
    <dgm:pt modelId="{0617ED31-655C-42F5-A412-C27EBB639669}" type="sibTrans" cxnId="{A3F8EE1A-2B90-4301-8089-740D58D75BA7}">
      <dgm:prSet/>
      <dgm:spPr/>
      <dgm:t>
        <a:bodyPr/>
        <a:lstStyle/>
        <a:p>
          <a:endParaRPr lang="en-GB"/>
        </a:p>
      </dgm:t>
    </dgm:pt>
    <dgm:pt modelId="{476203F4-DAA0-4CCE-BC59-628266E864FA}">
      <dgm:prSet/>
      <dgm:spPr/>
      <dgm:t>
        <a:bodyPr/>
        <a:lstStyle/>
        <a:p>
          <a:pPr marL="895350" indent="0"/>
          <a:r>
            <a:rPr lang="pl-PL" dirty="0"/>
            <a:t>Nie wyrażamy zgody na zwiększenie liczby finansowanych pracowników</a:t>
          </a:r>
          <a:endParaRPr lang="en-GB" dirty="0"/>
        </a:p>
      </dgm:t>
    </dgm:pt>
    <dgm:pt modelId="{48A5D708-CF58-4F0D-BA33-4BB92E166124}" type="parTrans" cxnId="{B4602D59-490E-4613-B037-C03BA997A7B7}">
      <dgm:prSet/>
      <dgm:spPr/>
      <dgm:t>
        <a:bodyPr/>
        <a:lstStyle/>
        <a:p>
          <a:endParaRPr lang="en-GB"/>
        </a:p>
      </dgm:t>
    </dgm:pt>
    <dgm:pt modelId="{BD3919B7-D375-4641-BFE9-E37D08A2B753}" type="sibTrans" cxnId="{B4602D59-490E-4613-B037-C03BA997A7B7}">
      <dgm:prSet/>
      <dgm:spPr/>
      <dgm:t>
        <a:bodyPr/>
        <a:lstStyle/>
        <a:p>
          <a:endParaRPr lang="en-GB"/>
        </a:p>
      </dgm:t>
    </dgm:pt>
    <dgm:pt modelId="{A3D380AE-9A69-4233-9D30-D484B5529007}" type="pres">
      <dgm:prSet presAssocID="{62988444-76F0-414E-9E70-64131565B2B4}" presName="linear" presStyleCnt="0">
        <dgm:presLayoutVars>
          <dgm:animLvl val="lvl"/>
          <dgm:resizeHandles val="exact"/>
        </dgm:presLayoutVars>
      </dgm:prSet>
      <dgm:spPr/>
    </dgm:pt>
    <dgm:pt modelId="{A5006F6B-4161-40D3-B203-61CB9DA706C1}" type="pres">
      <dgm:prSet presAssocID="{2F0920D5-089E-4F94-9EF9-889E99E61AB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574752C-A62A-4B3F-8867-1D712297252D}" type="pres">
      <dgm:prSet presAssocID="{8133C9EE-040C-4109-925C-C118FE19C0F7}" presName="spacer" presStyleCnt="0"/>
      <dgm:spPr/>
    </dgm:pt>
    <dgm:pt modelId="{40D34ACD-3EB8-4E04-87DD-B3F4F24E741F}" type="pres">
      <dgm:prSet presAssocID="{476203F4-DAA0-4CCE-BC59-628266E864F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178A52-FB0E-42E9-9CFB-6AABC8877D7E}" type="pres">
      <dgm:prSet presAssocID="{BD3919B7-D375-4641-BFE9-E37D08A2B753}" presName="spacer" presStyleCnt="0"/>
      <dgm:spPr/>
    </dgm:pt>
    <dgm:pt modelId="{C553AE80-2BEB-4CAB-8FA5-EC37D12591C0}" type="pres">
      <dgm:prSet presAssocID="{0730DD9F-ECE8-4B11-8321-31D6B737D5A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6BD25FF-1945-4CAC-934D-C02868413D18}" type="pres">
      <dgm:prSet presAssocID="{0617ED31-655C-42F5-A412-C27EBB639669}" presName="spacer" presStyleCnt="0"/>
      <dgm:spPr/>
    </dgm:pt>
    <dgm:pt modelId="{46F195B8-A2A2-423C-8589-4C9D95DD5F18}" type="pres">
      <dgm:prSet presAssocID="{73CC3D4D-2213-4F3F-A871-EDFF5DE6D22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3F8EE1A-2B90-4301-8089-740D58D75BA7}" srcId="{62988444-76F0-414E-9E70-64131565B2B4}" destId="{0730DD9F-ECE8-4B11-8321-31D6B737D5A9}" srcOrd="2" destOrd="0" parTransId="{58C93BF4-664F-4AEF-82CD-8F93B66FA17E}" sibTransId="{0617ED31-655C-42F5-A412-C27EBB639669}"/>
    <dgm:cxn modelId="{6AD75636-1905-4909-B8E4-EE9504627DCC}" srcId="{62988444-76F0-414E-9E70-64131565B2B4}" destId="{2F0920D5-089E-4F94-9EF9-889E99E61AB5}" srcOrd="0" destOrd="0" parTransId="{99A057E4-DEDC-4647-9305-932613989744}" sibTransId="{8133C9EE-040C-4109-925C-C118FE19C0F7}"/>
    <dgm:cxn modelId="{B4602D59-490E-4613-B037-C03BA997A7B7}" srcId="{62988444-76F0-414E-9E70-64131565B2B4}" destId="{476203F4-DAA0-4CCE-BC59-628266E864FA}" srcOrd="1" destOrd="0" parTransId="{48A5D708-CF58-4F0D-BA33-4BB92E166124}" sibTransId="{BD3919B7-D375-4641-BFE9-E37D08A2B753}"/>
    <dgm:cxn modelId="{C476535A-E799-4593-941E-1D56470232A6}" type="presOf" srcId="{2F0920D5-089E-4F94-9EF9-889E99E61AB5}" destId="{A5006F6B-4161-40D3-B203-61CB9DA706C1}" srcOrd="0" destOrd="0" presId="urn:microsoft.com/office/officeart/2005/8/layout/vList2"/>
    <dgm:cxn modelId="{51521087-EDD5-43B9-8B5F-EC0FA5EC18BE}" srcId="{62988444-76F0-414E-9E70-64131565B2B4}" destId="{73CC3D4D-2213-4F3F-A871-EDFF5DE6D22A}" srcOrd="3" destOrd="0" parTransId="{ED3588B4-9374-447A-8721-DEA5E54F47F2}" sibTransId="{1B1F91A1-9F25-4150-B0D4-36DAF9027D59}"/>
    <dgm:cxn modelId="{28C28D98-AF59-4C42-ACB9-B2B5D494BFFF}" type="presOf" srcId="{62988444-76F0-414E-9E70-64131565B2B4}" destId="{A3D380AE-9A69-4233-9D30-D484B5529007}" srcOrd="0" destOrd="0" presId="urn:microsoft.com/office/officeart/2005/8/layout/vList2"/>
    <dgm:cxn modelId="{ADF3549C-9390-4D11-9B27-B102E856DF1A}" type="presOf" srcId="{73CC3D4D-2213-4F3F-A871-EDFF5DE6D22A}" destId="{46F195B8-A2A2-423C-8589-4C9D95DD5F18}" srcOrd="0" destOrd="0" presId="urn:microsoft.com/office/officeart/2005/8/layout/vList2"/>
    <dgm:cxn modelId="{A1927CB3-4D5E-43F6-B618-DB2DD301881C}" type="presOf" srcId="{476203F4-DAA0-4CCE-BC59-628266E864FA}" destId="{40D34ACD-3EB8-4E04-87DD-B3F4F24E741F}" srcOrd="0" destOrd="0" presId="urn:microsoft.com/office/officeart/2005/8/layout/vList2"/>
    <dgm:cxn modelId="{C09130BF-1850-465C-9348-21046AA6FC83}" type="presOf" srcId="{0730DD9F-ECE8-4B11-8321-31D6B737D5A9}" destId="{C553AE80-2BEB-4CAB-8FA5-EC37D12591C0}" srcOrd="0" destOrd="0" presId="urn:microsoft.com/office/officeart/2005/8/layout/vList2"/>
    <dgm:cxn modelId="{3F3B9FD6-15CE-4718-9322-9A2828EB9023}" type="presParOf" srcId="{A3D380AE-9A69-4233-9D30-D484B5529007}" destId="{A5006F6B-4161-40D3-B203-61CB9DA706C1}" srcOrd="0" destOrd="0" presId="urn:microsoft.com/office/officeart/2005/8/layout/vList2"/>
    <dgm:cxn modelId="{8DE093B9-08FD-4E0B-8D31-841230910E4F}" type="presParOf" srcId="{A3D380AE-9A69-4233-9D30-D484B5529007}" destId="{9574752C-A62A-4B3F-8867-1D712297252D}" srcOrd="1" destOrd="0" presId="urn:microsoft.com/office/officeart/2005/8/layout/vList2"/>
    <dgm:cxn modelId="{B506A848-8854-4CCA-BC83-FA7A6FC2A0A8}" type="presParOf" srcId="{A3D380AE-9A69-4233-9D30-D484B5529007}" destId="{40D34ACD-3EB8-4E04-87DD-B3F4F24E741F}" srcOrd="2" destOrd="0" presId="urn:microsoft.com/office/officeart/2005/8/layout/vList2"/>
    <dgm:cxn modelId="{0F88E199-73EE-4FD1-A6EA-FA2E23B196DE}" type="presParOf" srcId="{A3D380AE-9A69-4233-9D30-D484B5529007}" destId="{9A178A52-FB0E-42E9-9CFB-6AABC8877D7E}" srcOrd="3" destOrd="0" presId="urn:microsoft.com/office/officeart/2005/8/layout/vList2"/>
    <dgm:cxn modelId="{05D6F091-EC4A-49FC-B765-48B3D2492674}" type="presParOf" srcId="{A3D380AE-9A69-4233-9D30-D484B5529007}" destId="{C553AE80-2BEB-4CAB-8FA5-EC37D12591C0}" srcOrd="4" destOrd="0" presId="urn:microsoft.com/office/officeart/2005/8/layout/vList2"/>
    <dgm:cxn modelId="{29F9D6FB-0045-4EAB-B2B5-D7C0709E1EED}" type="presParOf" srcId="{A3D380AE-9A69-4233-9D30-D484B5529007}" destId="{56BD25FF-1945-4CAC-934D-C02868413D18}" srcOrd="5" destOrd="0" presId="urn:microsoft.com/office/officeart/2005/8/layout/vList2"/>
    <dgm:cxn modelId="{D8E5A705-AFE7-4D08-9035-3A9057013E83}" type="presParOf" srcId="{A3D380AE-9A69-4233-9D30-D484B5529007}" destId="{46F195B8-A2A2-423C-8589-4C9D95DD5F1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1915B1-30E6-4304-983C-266F41DB98DE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7B90324E-F61F-46D3-A5E2-2138C8D4491D}">
      <dgm:prSet phldrT="[Tekst]"/>
      <dgm:spPr/>
      <dgm:t>
        <a:bodyPr/>
        <a:lstStyle/>
        <a:p>
          <a:r>
            <a:rPr lang="pl-PL" dirty="0"/>
            <a:t>Proponowana zmiana nie ma wpływu na cele programu.</a:t>
          </a:r>
          <a:endParaRPr lang="en-GB" dirty="0"/>
        </a:p>
      </dgm:t>
    </dgm:pt>
    <dgm:pt modelId="{212FBCEC-BEC7-427A-8A32-B6FB3D4019BF}" type="parTrans" cxnId="{83D3FCBD-5953-4EAA-84D2-19801E2553EA}">
      <dgm:prSet/>
      <dgm:spPr/>
      <dgm:t>
        <a:bodyPr/>
        <a:lstStyle/>
        <a:p>
          <a:endParaRPr lang="en-GB"/>
        </a:p>
      </dgm:t>
    </dgm:pt>
    <dgm:pt modelId="{517C1D94-0FD1-4590-8203-C646556958DA}" type="sibTrans" cxnId="{83D3FCBD-5953-4EAA-84D2-19801E2553EA}">
      <dgm:prSet/>
      <dgm:spPr/>
      <dgm:t>
        <a:bodyPr/>
        <a:lstStyle/>
        <a:p>
          <a:endParaRPr lang="en-GB"/>
        </a:p>
      </dgm:t>
    </dgm:pt>
    <dgm:pt modelId="{9D5BEADD-E7E5-49F6-B541-DCB54B54D599}">
      <dgm:prSet phldrT="[Tekst]"/>
      <dgm:spPr/>
      <dgm:t>
        <a:bodyPr/>
        <a:lstStyle/>
        <a:p>
          <a:r>
            <a:rPr lang="pl-PL" dirty="0"/>
            <a:t>Trzy priorytetowe obszary programu (wsparcie instytucji, beneficjentów oraz komunikacja) będą realizowane, a planowane rezultaty osiągnięte. </a:t>
          </a:r>
          <a:endParaRPr lang="en-GB" dirty="0"/>
        </a:p>
      </dgm:t>
    </dgm:pt>
    <dgm:pt modelId="{F3C39F18-7E4F-408E-9143-0E6BC10E9439}" type="parTrans" cxnId="{3767EFA7-E0FC-4C46-A7D4-795C33FE4957}">
      <dgm:prSet/>
      <dgm:spPr/>
      <dgm:t>
        <a:bodyPr/>
        <a:lstStyle/>
        <a:p>
          <a:endParaRPr lang="en-GB"/>
        </a:p>
      </dgm:t>
    </dgm:pt>
    <dgm:pt modelId="{B66441AE-8E00-46C3-A59B-6F8552DA7008}" type="sibTrans" cxnId="{3767EFA7-E0FC-4C46-A7D4-795C33FE4957}">
      <dgm:prSet/>
      <dgm:spPr/>
      <dgm:t>
        <a:bodyPr/>
        <a:lstStyle/>
        <a:p>
          <a:endParaRPr lang="en-GB"/>
        </a:p>
      </dgm:t>
    </dgm:pt>
    <dgm:pt modelId="{2ED174D4-B78E-4869-B829-D70BFFCF2010}">
      <dgm:prSet phldrT="[Tekst]"/>
      <dgm:spPr/>
      <dgm:t>
        <a:bodyPr/>
        <a:lstStyle/>
        <a:p>
          <a:r>
            <a:rPr lang="pl-PL" dirty="0"/>
            <a:t>Projekty są realizowane taniej, co wygenerowało oszczędności. </a:t>
          </a:r>
          <a:endParaRPr lang="en-GB" dirty="0"/>
        </a:p>
      </dgm:t>
    </dgm:pt>
    <dgm:pt modelId="{5A92EBA4-F16A-4A7A-B8B3-AFCB692CF8BC}" type="parTrans" cxnId="{7A1DC034-D618-400B-AEBC-69405DB816C4}">
      <dgm:prSet/>
      <dgm:spPr/>
      <dgm:t>
        <a:bodyPr/>
        <a:lstStyle/>
        <a:p>
          <a:endParaRPr lang="en-GB"/>
        </a:p>
      </dgm:t>
    </dgm:pt>
    <dgm:pt modelId="{8E10989A-D0A3-46C3-8C52-1B01346340BF}" type="sibTrans" cxnId="{7A1DC034-D618-400B-AEBC-69405DB816C4}">
      <dgm:prSet/>
      <dgm:spPr/>
      <dgm:t>
        <a:bodyPr/>
        <a:lstStyle/>
        <a:p>
          <a:endParaRPr lang="en-GB"/>
        </a:p>
      </dgm:t>
    </dgm:pt>
    <dgm:pt modelId="{15171F97-6405-44FC-8D34-4ACC173F3E6D}">
      <dgm:prSet phldrT="[Tekst]"/>
      <dgm:spPr/>
      <dgm:t>
        <a:bodyPr/>
        <a:lstStyle/>
        <a:p>
          <a:r>
            <a:rPr lang="pl-PL" dirty="0"/>
            <a:t>Zmiana nie spowoduje zmniejszenia wartości żadnego z projektów w priorytecie 2 i 3. </a:t>
          </a:r>
        </a:p>
        <a:p>
          <a:r>
            <a:rPr lang="pl-PL" dirty="0"/>
            <a:t>W priorytecie 2 zabezpieczono środki na kontynuację działań dla partnerów.</a:t>
          </a:r>
          <a:endParaRPr lang="en-GB" dirty="0"/>
        </a:p>
      </dgm:t>
    </dgm:pt>
    <dgm:pt modelId="{974AEBE9-4EAC-47FB-99CD-C73BC50475E5}" type="parTrans" cxnId="{4638EEF1-C345-4BCA-92F5-DDBD1B0BD791}">
      <dgm:prSet/>
      <dgm:spPr/>
      <dgm:t>
        <a:bodyPr/>
        <a:lstStyle/>
        <a:p>
          <a:endParaRPr lang="en-GB"/>
        </a:p>
      </dgm:t>
    </dgm:pt>
    <dgm:pt modelId="{BEB4E2E2-6228-455A-B494-710E19052E8A}" type="sibTrans" cxnId="{4638EEF1-C345-4BCA-92F5-DDBD1B0BD791}">
      <dgm:prSet/>
      <dgm:spPr/>
      <dgm:t>
        <a:bodyPr/>
        <a:lstStyle/>
        <a:p>
          <a:endParaRPr lang="en-GB"/>
        </a:p>
      </dgm:t>
    </dgm:pt>
    <dgm:pt modelId="{2C7BD2ED-E805-430C-B31B-E54746DD3259}" type="pres">
      <dgm:prSet presAssocID="{7D1915B1-30E6-4304-983C-266F41DB98DE}" presName="diagram" presStyleCnt="0">
        <dgm:presLayoutVars>
          <dgm:dir/>
          <dgm:resizeHandles val="exact"/>
        </dgm:presLayoutVars>
      </dgm:prSet>
      <dgm:spPr/>
    </dgm:pt>
    <dgm:pt modelId="{148060BC-984E-4668-8D5B-16353163498F}" type="pres">
      <dgm:prSet presAssocID="{7B90324E-F61F-46D3-A5E2-2138C8D4491D}" presName="node" presStyleLbl="node1" presStyleIdx="0" presStyleCnt="4">
        <dgm:presLayoutVars>
          <dgm:bulletEnabled val="1"/>
        </dgm:presLayoutVars>
      </dgm:prSet>
      <dgm:spPr/>
    </dgm:pt>
    <dgm:pt modelId="{5BBE218D-90F2-4C12-98ED-0775DDD08ED3}" type="pres">
      <dgm:prSet presAssocID="{517C1D94-0FD1-4590-8203-C646556958DA}" presName="sibTrans" presStyleCnt="0"/>
      <dgm:spPr/>
    </dgm:pt>
    <dgm:pt modelId="{6AB6D31D-E4DF-4855-BC85-F09DA6E6447B}" type="pres">
      <dgm:prSet presAssocID="{9D5BEADD-E7E5-49F6-B541-DCB54B54D599}" presName="node" presStyleLbl="node1" presStyleIdx="1" presStyleCnt="4">
        <dgm:presLayoutVars>
          <dgm:bulletEnabled val="1"/>
        </dgm:presLayoutVars>
      </dgm:prSet>
      <dgm:spPr/>
    </dgm:pt>
    <dgm:pt modelId="{1954F8E2-EAA1-49D3-8943-D5ADDA2C0FEB}" type="pres">
      <dgm:prSet presAssocID="{B66441AE-8E00-46C3-A59B-6F8552DA7008}" presName="sibTrans" presStyleCnt="0"/>
      <dgm:spPr/>
    </dgm:pt>
    <dgm:pt modelId="{E18BB1E8-1668-448A-BFE5-8FA20F2C5EC3}" type="pres">
      <dgm:prSet presAssocID="{2ED174D4-B78E-4869-B829-D70BFFCF2010}" presName="node" presStyleLbl="node1" presStyleIdx="2" presStyleCnt="4">
        <dgm:presLayoutVars>
          <dgm:bulletEnabled val="1"/>
        </dgm:presLayoutVars>
      </dgm:prSet>
      <dgm:spPr/>
    </dgm:pt>
    <dgm:pt modelId="{2EEE1360-2470-4DD4-96D2-1617688CDF55}" type="pres">
      <dgm:prSet presAssocID="{8E10989A-D0A3-46C3-8C52-1B01346340BF}" presName="sibTrans" presStyleCnt="0"/>
      <dgm:spPr/>
    </dgm:pt>
    <dgm:pt modelId="{218DC8C7-BD35-424D-BCFA-2BD27D912830}" type="pres">
      <dgm:prSet presAssocID="{15171F97-6405-44FC-8D34-4ACC173F3E6D}" presName="node" presStyleLbl="node1" presStyleIdx="3" presStyleCnt="4">
        <dgm:presLayoutVars>
          <dgm:bulletEnabled val="1"/>
        </dgm:presLayoutVars>
      </dgm:prSet>
      <dgm:spPr/>
    </dgm:pt>
  </dgm:ptLst>
  <dgm:cxnLst>
    <dgm:cxn modelId="{41748903-0AEA-49D8-8B97-2F00DAE11D42}" type="presOf" srcId="{15171F97-6405-44FC-8D34-4ACC173F3E6D}" destId="{218DC8C7-BD35-424D-BCFA-2BD27D912830}" srcOrd="0" destOrd="0" presId="urn:microsoft.com/office/officeart/2005/8/layout/default"/>
    <dgm:cxn modelId="{7C61491D-32BB-48E3-8C25-61E7635E8A1F}" type="presOf" srcId="{7D1915B1-30E6-4304-983C-266F41DB98DE}" destId="{2C7BD2ED-E805-430C-B31B-E54746DD3259}" srcOrd="0" destOrd="0" presId="urn:microsoft.com/office/officeart/2005/8/layout/default"/>
    <dgm:cxn modelId="{7A1DC034-D618-400B-AEBC-69405DB816C4}" srcId="{7D1915B1-30E6-4304-983C-266F41DB98DE}" destId="{2ED174D4-B78E-4869-B829-D70BFFCF2010}" srcOrd="2" destOrd="0" parTransId="{5A92EBA4-F16A-4A7A-B8B3-AFCB692CF8BC}" sibTransId="{8E10989A-D0A3-46C3-8C52-1B01346340BF}"/>
    <dgm:cxn modelId="{7890AD5B-A3D8-4EC2-95E6-E7E6AF6A845F}" type="presOf" srcId="{2ED174D4-B78E-4869-B829-D70BFFCF2010}" destId="{E18BB1E8-1668-448A-BFE5-8FA20F2C5EC3}" srcOrd="0" destOrd="0" presId="urn:microsoft.com/office/officeart/2005/8/layout/default"/>
    <dgm:cxn modelId="{AE85F08C-4ABE-43CB-9E6D-976E8C1105B5}" type="presOf" srcId="{7B90324E-F61F-46D3-A5E2-2138C8D4491D}" destId="{148060BC-984E-4668-8D5B-16353163498F}" srcOrd="0" destOrd="0" presId="urn:microsoft.com/office/officeart/2005/8/layout/default"/>
    <dgm:cxn modelId="{3767EFA7-E0FC-4C46-A7D4-795C33FE4957}" srcId="{7D1915B1-30E6-4304-983C-266F41DB98DE}" destId="{9D5BEADD-E7E5-49F6-B541-DCB54B54D599}" srcOrd="1" destOrd="0" parTransId="{F3C39F18-7E4F-408E-9143-0E6BC10E9439}" sibTransId="{B66441AE-8E00-46C3-A59B-6F8552DA7008}"/>
    <dgm:cxn modelId="{590D9EAC-0A78-488B-B3A6-38064C40BAE2}" type="presOf" srcId="{9D5BEADD-E7E5-49F6-B541-DCB54B54D599}" destId="{6AB6D31D-E4DF-4855-BC85-F09DA6E6447B}" srcOrd="0" destOrd="0" presId="urn:microsoft.com/office/officeart/2005/8/layout/default"/>
    <dgm:cxn modelId="{83D3FCBD-5953-4EAA-84D2-19801E2553EA}" srcId="{7D1915B1-30E6-4304-983C-266F41DB98DE}" destId="{7B90324E-F61F-46D3-A5E2-2138C8D4491D}" srcOrd="0" destOrd="0" parTransId="{212FBCEC-BEC7-427A-8A32-B6FB3D4019BF}" sibTransId="{517C1D94-0FD1-4590-8203-C646556958DA}"/>
    <dgm:cxn modelId="{4638EEF1-C345-4BCA-92F5-DDBD1B0BD791}" srcId="{7D1915B1-30E6-4304-983C-266F41DB98DE}" destId="{15171F97-6405-44FC-8D34-4ACC173F3E6D}" srcOrd="3" destOrd="0" parTransId="{974AEBE9-4EAC-47FB-99CD-C73BC50475E5}" sibTransId="{BEB4E2E2-6228-455A-B494-710E19052E8A}"/>
    <dgm:cxn modelId="{0C7007C3-BC67-4A40-8A62-8E8CFD7D18D5}" type="presParOf" srcId="{2C7BD2ED-E805-430C-B31B-E54746DD3259}" destId="{148060BC-984E-4668-8D5B-16353163498F}" srcOrd="0" destOrd="0" presId="urn:microsoft.com/office/officeart/2005/8/layout/default"/>
    <dgm:cxn modelId="{C04FB6DF-1B44-43B0-8AD0-9E6DEDDD6933}" type="presParOf" srcId="{2C7BD2ED-E805-430C-B31B-E54746DD3259}" destId="{5BBE218D-90F2-4C12-98ED-0775DDD08ED3}" srcOrd="1" destOrd="0" presId="urn:microsoft.com/office/officeart/2005/8/layout/default"/>
    <dgm:cxn modelId="{020EA68B-37AC-4F01-9AE9-1215D887B8B8}" type="presParOf" srcId="{2C7BD2ED-E805-430C-B31B-E54746DD3259}" destId="{6AB6D31D-E4DF-4855-BC85-F09DA6E6447B}" srcOrd="2" destOrd="0" presId="urn:microsoft.com/office/officeart/2005/8/layout/default"/>
    <dgm:cxn modelId="{F83D9AB3-CBF5-424E-90F6-FA4885310EED}" type="presParOf" srcId="{2C7BD2ED-E805-430C-B31B-E54746DD3259}" destId="{1954F8E2-EAA1-49D3-8943-D5ADDA2C0FEB}" srcOrd="3" destOrd="0" presId="urn:microsoft.com/office/officeart/2005/8/layout/default"/>
    <dgm:cxn modelId="{4BAE8521-1879-4223-942E-776586E9FCA9}" type="presParOf" srcId="{2C7BD2ED-E805-430C-B31B-E54746DD3259}" destId="{E18BB1E8-1668-448A-BFE5-8FA20F2C5EC3}" srcOrd="4" destOrd="0" presId="urn:microsoft.com/office/officeart/2005/8/layout/default"/>
    <dgm:cxn modelId="{83D9C340-E105-4C5F-9478-06E14A55DBCD}" type="presParOf" srcId="{2C7BD2ED-E805-430C-B31B-E54746DD3259}" destId="{2EEE1360-2470-4DD4-96D2-1617688CDF55}" srcOrd="5" destOrd="0" presId="urn:microsoft.com/office/officeart/2005/8/layout/default"/>
    <dgm:cxn modelId="{27CCEB16-4C08-4F4E-96CA-2E4A0A64692B}" type="presParOf" srcId="{2C7BD2ED-E805-430C-B31B-E54746DD3259}" destId="{218DC8C7-BD35-424D-BCFA-2BD27D91283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BECF9E-F9B9-49ED-AC98-A8F2A9B53E7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41286CE-3479-4210-837F-A567AC069B86}">
      <dgm:prSet phldrT="[Tekst]"/>
      <dgm:spPr/>
      <dgm:t>
        <a:bodyPr/>
        <a:lstStyle/>
        <a:p>
          <a:r>
            <a:rPr lang="pl-PL" dirty="0"/>
            <a:t>Analiza </a:t>
          </a:r>
        </a:p>
        <a:p>
          <a:r>
            <a:rPr lang="pl-PL" dirty="0" err="1"/>
            <a:t>mid</a:t>
          </a:r>
          <a:r>
            <a:rPr lang="pl-PL" dirty="0"/>
            <a:t>-term</a:t>
          </a:r>
          <a:endParaRPr lang="en-GB" dirty="0"/>
        </a:p>
      </dgm:t>
    </dgm:pt>
    <dgm:pt modelId="{7F4A750C-2708-4DB2-9E30-57299562517A}" type="parTrans" cxnId="{1E5CC5E1-8E4B-4395-880B-5F6C58DFF95F}">
      <dgm:prSet/>
      <dgm:spPr/>
      <dgm:t>
        <a:bodyPr/>
        <a:lstStyle/>
        <a:p>
          <a:endParaRPr lang="en-GB"/>
        </a:p>
      </dgm:t>
    </dgm:pt>
    <dgm:pt modelId="{AF849B8C-460F-4EC6-9BC8-EA2E4F9046E8}" type="sibTrans" cxnId="{1E5CC5E1-8E4B-4395-880B-5F6C58DFF95F}">
      <dgm:prSet/>
      <dgm:spPr/>
      <dgm:t>
        <a:bodyPr/>
        <a:lstStyle/>
        <a:p>
          <a:endParaRPr lang="en-GB"/>
        </a:p>
      </dgm:t>
    </dgm:pt>
    <dgm:pt modelId="{8FAD369D-79E1-4E25-9B5F-18A139C34D01}">
      <dgm:prSet phldrT="[Tekst]"/>
      <dgm:spPr/>
      <dgm:t>
        <a:bodyPr/>
        <a:lstStyle/>
        <a:p>
          <a:r>
            <a:rPr lang="pl-PL" dirty="0"/>
            <a:t>Konsultacje z IK UP</a:t>
          </a:r>
          <a:endParaRPr lang="en-GB" dirty="0"/>
        </a:p>
      </dgm:t>
    </dgm:pt>
    <dgm:pt modelId="{508CAE4C-57E8-4360-92DB-CCB05ACAA6C0}" type="parTrans" cxnId="{5C463386-F970-4DC9-B19D-47199E0AB836}">
      <dgm:prSet/>
      <dgm:spPr/>
      <dgm:t>
        <a:bodyPr/>
        <a:lstStyle/>
        <a:p>
          <a:endParaRPr lang="en-GB"/>
        </a:p>
      </dgm:t>
    </dgm:pt>
    <dgm:pt modelId="{11963FE9-67E4-44E4-B691-7A6B2B3AF043}" type="sibTrans" cxnId="{5C463386-F970-4DC9-B19D-47199E0AB836}">
      <dgm:prSet/>
      <dgm:spPr/>
      <dgm:t>
        <a:bodyPr/>
        <a:lstStyle/>
        <a:p>
          <a:endParaRPr lang="en-GB"/>
        </a:p>
      </dgm:t>
    </dgm:pt>
    <dgm:pt modelId="{AB0E75A1-661B-4E7A-84C4-F905F6CE6367}">
      <dgm:prSet phldrT="[Tekst]"/>
      <dgm:spPr/>
      <dgm:t>
        <a:bodyPr/>
        <a:lstStyle/>
        <a:p>
          <a:r>
            <a:rPr lang="pl-PL" dirty="0"/>
            <a:t>Komitet Monitorujący</a:t>
          </a:r>
          <a:endParaRPr lang="en-GB" dirty="0"/>
        </a:p>
      </dgm:t>
    </dgm:pt>
    <dgm:pt modelId="{BC7DBF68-D17D-44D9-AA86-0ACF041E4FBD}" type="parTrans" cxnId="{4F519983-495A-4390-B74F-E89FEACEB672}">
      <dgm:prSet/>
      <dgm:spPr/>
      <dgm:t>
        <a:bodyPr/>
        <a:lstStyle/>
        <a:p>
          <a:endParaRPr lang="en-GB"/>
        </a:p>
      </dgm:t>
    </dgm:pt>
    <dgm:pt modelId="{B2350DE6-C01F-4221-9E4F-171D44E206C9}" type="sibTrans" cxnId="{4F519983-495A-4390-B74F-E89FEACEB672}">
      <dgm:prSet/>
      <dgm:spPr/>
      <dgm:t>
        <a:bodyPr/>
        <a:lstStyle/>
        <a:p>
          <a:endParaRPr lang="en-GB"/>
        </a:p>
      </dgm:t>
    </dgm:pt>
    <dgm:pt modelId="{46F3E741-0726-4EA3-9433-E286A8EB10D1}">
      <dgm:prSet/>
      <dgm:spPr/>
      <dgm:t>
        <a:bodyPr/>
        <a:lstStyle/>
        <a:p>
          <a:r>
            <a:rPr lang="pl-PL" dirty="0"/>
            <a:t>Konsultacje robocze z KE</a:t>
          </a:r>
          <a:endParaRPr lang="en-GB" dirty="0"/>
        </a:p>
      </dgm:t>
    </dgm:pt>
    <dgm:pt modelId="{11C92274-5CDA-44D8-A127-529B3EE8632A}" type="parTrans" cxnId="{982268CC-264B-4E01-ADB1-D99527C925E7}">
      <dgm:prSet/>
      <dgm:spPr/>
      <dgm:t>
        <a:bodyPr/>
        <a:lstStyle/>
        <a:p>
          <a:endParaRPr lang="en-GB"/>
        </a:p>
      </dgm:t>
    </dgm:pt>
    <dgm:pt modelId="{75ED25B5-1EC3-42BF-A4D8-F58588D6076A}" type="sibTrans" cxnId="{982268CC-264B-4E01-ADB1-D99527C925E7}">
      <dgm:prSet/>
      <dgm:spPr/>
      <dgm:t>
        <a:bodyPr/>
        <a:lstStyle/>
        <a:p>
          <a:endParaRPr lang="en-GB"/>
        </a:p>
      </dgm:t>
    </dgm:pt>
    <dgm:pt modelId="{CB7E51D5-4CE2-4DC4-A206-BE64A6364E1A}" type="pres">
      <dgm:prSet presAssocID="{63BECF9E-F9B9-49ED-AC98-A8F2A9B53E70}" presName="CompostProcess" presStyleCnt="0">
        <dgm:presLayoutVars>
          <dgm:dir/>
          <dgm:resizeHandles val="exact"/>
        </dgm:presLayoutVars>
      </dgm:prSet>
      <dgm:spPr/>
    </dgm:pt>
    <dgm:pt modelId="{A46D7D13-BFF3-4DF1-80C2-0652FC88814F}" type="pres">
      <dgm:prSet presAssocID="{63BECF9E-F9B9-49ED-AC98-A8F2A9B53E70}" presName="arrow" presStyleLbl="bgShp" presStyleIdx="0" presStyleCnt="1"/>
      <dgm:spPr/>
    </dgm:pt>
    <dgm:pt modelId="{B7F81B6B-F8F1-442D-B739-F1785FF81CCB}" type="pres">
      <dgm:prSet presAssocID="{63BECF9E-F9B9-49ED-AC98-A8F2A9B53E70}" presName="linearProcess" presStyleCnt="0"/>
      <dgm:spPr/>
    </dgm:pt>
    <dgm:pt modelId="{D3CDC81C-DE54-4E2E-8F73-D5966FA58B63}" type="pres">
      <dgm:prSet presAssocID="{041286CE-3479-4210-837F-A567AC069B86}" presName="textNode" presStyleLbl="node1" presStyleIdx="0" presStyleCnt="4">
        <dgm:presLayoutVars>
          <dgm:bulletEnabled val="1"/>
        </dgm:presLayoutVars>
      </dgm:prSet>
      <dgm:spPr/>
    </dgm:pt>
    <dgm:pt modelId="{85E03480-7057-4445-8AA6-397B98EC0DEF}" type="pres">
      <dgm:prSet presAssocID="{AF849B8C-460F-4EC6-9BC8-EA2E4F9046E8}" presName="sibTrans" presStyleCnt="0"/>
      <dgm:spPr/>
    </dgm:pt>
    <dgm:pt modelId="{0DD5D8C5-B23A-497F-A9FA-BBF1570A619C}" type="pres">
      <dgm:prSet presAssocID="{8FAD369D-79E1-4E25-9B5F-18A139C34D01}" presName="textNode" presStyleLbl="node1" presStyleIdx="1" presStyleCnt="4">
        <dgm:presLayoutVars>
          <dgm:bulletEnabled val="1"/>
        </dgm:presLayoutVars>
      </dgm:prSet>
      <dgm:spPr/>
    </dgm:pt>
    <dgm:pt modelId="{90E5A89F-D7AA-4BB9-8279-6024CE173D1D}" type="pres">
      <dgm:prSet presAssocID="{11963FE9-67E4-44E4-B691-7A6B2B3AF043}" presName="sibTrans" presStyleCnt="0"/>
      <dgm:spPr/>
    </dgm:pt>
    <dgm:pt modelId="{D152EF21-398E-432D-9A5D-99D24F11E376}" type="pres">
      <dgm:prSet presAssocID="{46F3E741-0726-4EA3-9433-E286A8EB10D1}" presName="textNode" presStyleLbl="node1" presStyleIdx="2" presStyleCnt="4">
        <dgm:presLayoutVars>
          <dgm:bulletEnabled val="1"/>
        </dgm:presLayoutVars>
      </dgm:prSet>
      <dgm:spPr/>
    </dgm:pt>
    <dgm:pt modelId="{4E82DD1B-8494-405E-BB8B-6871786F3217}" type="pres">
      <dgm:prSet presAssocID="{75ED25B5-1EC3-42BF-A4D8-F58588D6076A}" presName="sibTrans" presStyleCnt="0"/>
      <dgm:spPr/>
    </dgm:pt>
    <dgm:pt modelId="{AC62090C-73F8-467C-A4D6-463FFE8CBE00}" type="pres">
      <dgm:prSet presAssocID="{AB0E75A1-661B-4E7A-84C4-F905F6CE6367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9B461E13-7234-4276-8A4E-235703A96920}" type="presOf" srcId="{63BECF9E-F9B9-49ED-AC98-A8F2A9B53E70}" destId="{CB7E51D5-4CE2-4DC4-A206-BE64A6364E1A}" srcOrd="0" destOrd="0" presId="urn:microsoft.com/office/officeart/2005/8/layout/hProcess9"/>
    <dgm:cxn modelId="{D34FA55C-6F65-4702-A434-638F1CD65CD3}" type="presOf" srcId="{46F3E741-0726-4EA3-9433-E286A8EB10D1}" destId="{D152EF21-398E-432D-9A5D-99D24F11E376}" srcOrd="0" destOrd="0" presId="urn:microsoft.com/office/officeart/2005/8/layout/hProcess9"/>
    <dgm:cxn modelId="{7BA94266-65BB-44A7-A4CE-538DF7BBFBA3}" type="presOf" srcId="{8FAD369D-79E1-4E25-9B5F-18A139C34D01}" destId="{0DD5D8C5-B23A-497F-A9FA-BBF1570A619C}" srcOrd="0" destOrd="0" presId="urn:microsoft.com/office/officeart/2005/8/layout/hProcess9"/>
    <dgm:cxn modelId="{CACFA34B-59F4-498E-B62A-7D18E747BDB9}" type="presOf" srcId="{AB0E75A1-661B-4E7A-84C4-F905F6CE6367}" destId="{AC62090C-73F8-467C-A4D6-463FFE8CBE00}" srcOrd="0" destOrd="0" presId="urn:microsoft.com/office/officeart/2005/8/layout/hProcess9"/>
    <dgm:cxn modelId="{25A5D657-9DC9-426C-9B36-85C530B50AE8}" type="presOf" srcId="{041286CE-3479-4210-837F-A567AC069B86}" destId="{D3CDC81C-DE54-4E2E-8F73-D5966FA58B63}" srcOrd="0" destOrd="0" presId="urn:microsoft.com/office/officeart/2005/8/layout/hProcess9"/>
    <dgm:cxn modelId="{4F519983-495A-4390-B74F-E89FEACEB672}" srcId="{63BECF9E-F9B9-49ED-AC98-A8F2A9B53E70}" destId="{AB0E75A1-661B-4E7A-84C4-F905F6CE6367}" srcOrd="3" destOrd="0" parTransId="{BC7DBF68-D17D-44D9-AA86-0ACF041E4FBD}" sibTransId="{B2350DE6-C01F-4221-9E4F-171D44E206C9}"/>
    <dgm:cxn modelId="{5C463386-F970-4DC9-B19D-47199E0AB836}" srcId="{63BECF9E-F9B9-49ED-AC98-A8F2A9B53E70}" destId="{8FAD369D-79E1-4E25-9B5F-18A139C34D01}" srcOrd="1" destOrd="0" parTransId="{508CAE4C-57E8-4360-92DB-CCB05ACAA6C0}" sibTransId="{11963FE9-67E4-44E4-B691-7A6B2B3AF043}"/>
    <dgm:cxn modelId="{982268CC-264B-4E01-ADB1-D99527C925E7}" srcId="{63BECF9E-F9B9-49ED-AC98-A8F2A9B53E70}" destId="{46F3E741-0726-4EA3-9433-E286A8EB10D1}" srcOrd="2" destOrd="0" parTransId="{11C92274-5CDA-44D8-A127-529B3EE8632A}" sibTransId="{75ED25B5-1EC3-42BF-A4D8-F58588D6076A}"/>
    <dgm:cxn modelId="{1E5CC5E1-8E4B-4395-880B-5F6C58DFF95F}" srcId="{63BECF9E-F9B9-49ED-AC98-A8F2A9B53E70}" destId="{041286CE-3479-4210-837F-A567AC069B86}" srcOrd="0" destOrd="0" parTransId="{7F4A750C-2708-4DB2-9E30-57299562517A}" sibTransId="{AF849B8C-460F-4EC6-9BC8-EA2E4F9046E8}"/>
    <dgm:cxn modelId="{31C866BA-6C36-4A99-B45E-93F6B8B7D528}" type="presParOf" srcId="{CB7E51D5-4CE2-4DC4-A206-BE64A6364E1A}" destId="{A46D7D13-BFF3-4DF1-80C2-0652FC88814F}" srcOrd="0" destOrd="0" presId="urn:microsoft.com/office/officeart/2005/8/layout/hProcess9"/>
    <dgm:cxn modelId="{4C2F7200-C2C3-4DF1-A06D-163C84D5476A}" type="presParOf" srcId="{CB7E51D5-4CE2-4DC4-A206-BE64A6364E1A}" destId="{B7F81B6B-F8F1-442D-B739-F1785FF81CCB}" srcOrd="1" destOrd="0" presId="urn:microsoft.com/office/officeart/2005/8/layout/hProcess9"/>
    <dgm:cxn modelId="{5BFC009E-619D-4819-9CD9-8E80EABF687E}" type="presParOf" srcId="{B7F81B6B-F8F1-442D-B739-F1785FF81CCB}" destId="{D3CDC81C-DE54-4E2E-8F73-D5966FA58B63}" srcOrd="0" destOrd="0" presId="urn:microsoft.com/office/officeart/2005/8/layout/hProcess9"/>
    <dgm:cxn modelId="{6F1E36EB-78F3-453C-9FEA-51CC898F76B0}" type="presParOf" srcId="{B7F81B6B-F8F1-442D-B739-F1785FF81CCB}" destId="{85E03480-7057-4445-8AA6-397B98EC0DEF}" srcOrd="1" destOrd="0" presId="urn:microsoft.com/office/officeart/2005/8/layout/hProcess9"/>
    <dgm:cxn modelId="{68E2DD49-387D-41FD-8C4E-AC5591394A95}" type="presParOf" srcId="{B7F81B6B-F8F1-442D-B739-F1785FF81CCB}" destId="{0DD5D8C5-B23A-497F-A9FA-BBF1570A619C}" srcOrd="2" destOrd="0" presId="urn:microsoft.com/office/officeart/2005/8/layout/hProcess9"/>
    <dgm:cxn modelId="{D7C50561-72ED-4852-9D94-10B6D1D5529E}" type="presParOf" srcId="{B7F81B6B-F8F1-442D-B739-F1785FF81CCB}" destId="{90E5A89F-D7AA-4BB9-8279-6024CE173D1D}" srcOrd="3" destOrd="0" presId="urn:microsoft.com/office/officeart/2005/8/layout/hProcess9"/>
    <dgm:cxn modelId="{93841ED5-9F45-4D4F-8033-0DF1E1FD944A}" type="presParOf" srcId="{B7F81B6B-F8F1-442D-B739-F1785FF81CCB}" destId="{D152EF21-398E-432D-9A5D-99D24F11E376}" srcOrd="4" destOrd="0" presId="urn:microsoft.com/office/officeart/2005/8/layout/hProcess9"/>
    <dgm:cxn modelId="{997B3C2C-4BF4-4F52-B9E0-D5C229063060}" type="presParOf" srcId="{B7F81B6B-F8F1-442D-B739-F1785FF81CCB}" destId="{4E82DD1B-8494-405E-BB8B-6871786F3217}" srcOrd="5" destOrd="0" presId="urn:microsoft.com/office/officeart/2005/8/layout/hProcess9"/>
    <dgm:cxn modelId="{40815372-2855-4CD9-AB8E-1D12B92E1043}" type="presParOf" srcId="{B7F81B6B-F8F1-442D-B739-F1785FF81CCB}" destId="{AC62090C-73F8-467C-A4D6-463FFE8CBE0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48D57-8A0C-4D64-9BD7-ABDA03F4AC26}">
      <dsp:nvSpPr>
        <dsp:cNvPr id="0" name=""/>
        <dsp:cNvSpPr/>
      </dsp:nvSpPr>
      <dsp:spPr>
        <a:xfrm>
          <a:off x="968859" y="1891"/>
          <a:ext cx="3371643" cy="2323062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C7065-DE04-403F-A0EB-4E58069CD9A0}">
      <dsp:nvSpPr>
        <dsp:cNvPr id="0" name=""/>
        <dsp:cNvSpPr/>
      </dsp:nvSpPr>
      <dsp:spPr>
        <a:xfrm>
          <a:off x="968859" y="2324954"/>
          <a:ext cx="3371643" cy="1250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rPr>
            <a:t>zmniejszenie limitów na PT na EFRR i FS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+mn-lt"/>
            <a:ea typeface="+mn-ea"/>
            <a:cs typeface="+mn-cs"/>
          </a:endParaRPr>
        </a:p>
      </dsp:txBody>
      <dsp:txXfrm>
        <a:off x="968859" y="2324954"/>
        <a:ext cx="3371643" cy="1250879"/>
      </dsp:txXfrm>
    </dsp:sp>
    <dsp:sp modelId="{E73A3CED-9873-416A-A4B1-F20ED7202A42}">
      <dsp:nvSpPr>
        <dsp:cNvPr id="0" name=""/>
        <dsp:cNvSpPr/>
      </dsp:nvSpPr>
      <dsp:spPr>
        <a:xfrm>
          <a:off x="4677809" y="1891"/>
          <a:ext cx="3371643" cy="2323062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240CD-1FC1-4BDD-8964-A1F584E8FE57}">
      <dsp:nvSpPr>
        <dsp:cNvPr id="0" name=""/>
        <dsp:cNvSpPr/>
      </dsp:nvSpPr>
      <dsp:spPr>
        <a:xfrm>
          <a:off x="4677809" y="2324954"/>
          <a:ext cx="3371643" cy="1250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/>
              <a:ea typeface="+mn-ea"/>
              <a:cs typeface="+mn-cs"/>
            </a:rPr>
            <a:t>szeroki zakres wsparcia  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4677809" y="2324954"/>
        <a:ext cx="3371643" cy="1250879"/>
      </dsp:txXfrm>
    </dsp:sp>
    <dsp:sp modelId="{65E80977-0BC7-412E-964F-6ACABFA9FAC5}">
      <dsp:nvSpPr>
        <dsp:cNvPr id="0" name=""/>
        <dsp:cNvSpPr/>
      </dsp:nvSpPr>
      <dsp:spPr>
        <a:xfrm>
          <a:off x="968859" y="3912998"/>
          <a:ext cx="3371643" cy="2323062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705C5-E2E1-44F8-B4B1-1E738C389950}">
      <dsp:nvSpPr>
        <dsp:cNvPr id="0" name=""/>
        <dsp:cNvSpPr/>
      </dsp:nvSpPr>
      <dsp:spPr>
        <a:xfrm>
          <a:off x="968859" y="6236060"/>
          <a:ext cx="3371643" cy="1250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/>
              <a:ea typeface="+mn-ea"/>
              <a:cs typeface="+mn-cs"/>
            </a:rPr>
            <a:t>rosnące ceny energii i pracy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968859" y="6236060"/>
        <a:ext cx="3371643" cy="1250879"/>
      </dsp:txXfrm>
    </dsp:sp>
    <dsp:sp modelId="{ABBD1173-ABFC-4AE4-A29D-B15F18CC35CA}">
      <dsp:nvSpPr>
        <dsp:cNvPr id="0" name=""/>
        <dsp:cNvSpPr/>
      </dsp:nvSpPr>
      <dsp:spPr>
        <a:xfrm>
          <a:off x="4677809" y="3912998"/>
          <a:ext cx="3371643" cy="2323062"/>
        </a:xfrm>
        <a:prstGeom prst="round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9C985-3781-431B-8976-3818007B2290}">
      <dsp:nvSpPr>
        <dsp:cNvPr id="0" name=""/>
        <dsp:cNvSpPr/>
      </dsp:nvSpPr>
      <dsp:spPr>
        <a:xfrm>
          <a:off x="4677809" y="6236060"/>
          <a:ext cx="3371643" cy="1250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0" kern="1200" dirty="0">
              <a:solidFill>
                <a:srgbClr val="000000">
                  <a:lumMod val="65000"/>
                  <a:lumOff val="35000"/>
                </a:srgbClr>
              </a:solidFill>
              <a:latin typeface="Calibri" panose="020F0502020204030204"/>
              <a:ea typeface="+mn-ea"/>
              <a:cs typeface="+mn-cs"/>
            </a:rPr>
            <a:t>wahania kursowe PLN/EUR</a:t>
          </a:r>
          <a:endParaRPr lang="en-GB" sz="2800" b="0" kern="1200" dirty="0">
            <a:solidFill>
              <a:srgbClr val="000000">
                <a:lumMod val="65000"/>
                <a:lumOff val="3500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4677809" y="6236060"/>
        <a:ext cx="3371643" cy="12508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06F6B-4161-40D3-B203-61CB9DA706C1}">
      <dsp:nvSpPr>
        <dsp:cNvPr id="0" name=""/>
        <dsp:cNvSpPr/>
      </dsp:nvSpPr>
      <dsp:spPr>
        <a:xfrm>
          <a:off x="0" y="64791"/>
          <a:ext cx="10691813" cy="14718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89535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pl-PL" sz="3700" kern="1200" dirty="0"/>
            <a:t>Zapytaliśmy beneficjentów o działania priorytetowe planowane do końca perspektywy</a:t>
          </a:r>
          <a:endParaRPr lang="en-GB" sz="3700" kern="1200" dirty="0"/>
        </a:p>
      </dsp:txBody>
      <dsp:txXfrm>
        <a:off x="71850" y="136641"/>
        <a:ext cx="10548113" cy="1328160"/>
      </dsp:txXfrm>
    </dsp:sp>
    <dsp:sp modelId="{40D34ACD-3EB8-4E04-87DD-B3F4F24E741F}">
      <dsp:nvSpPr>
        <dsp:cNvPr id="0" name=""/>
        <dsp:cNvSpPr/>
      </dsp:nvSpPr>
      <dsp:spPr>
        <a:xfrm>
          <a:off x="0" y="1643211"/>
          <a:ext cx="10691813" cy="14718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89535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Nie wyrażamy zgody na zwiększenie liczby finansowanych pracowników</a:t>
          </a:r>
          <a:endParaRPr lang="en-GB" sz="3700" kern="1200" dirty="0"/>
        </a:p>
      </dsp:txBody>
      <dsp:txXfrm>
        <a:off x="71850" y="1715061"/>
        <a:ext cx="10548113" cy="1328160"/>
      </dsp:txXfrm>
    </dsp:sp>
    <dsp:sp modelId="{C553AE80-2BEB-4CAB-8FA5-EC37D12591C0}">
      <dsp:nvSpPr>
        <dsp:cNvPr id="0" name=""/>
        <dsp:cNvSpPr/>
      </dsp:nvSpPr>
      <dsp:spPr>
        <a:xfrm>
          <a:off x="0" y="3221632"/>
          <a:ext cx="10691813" cy="14718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89535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Zidentyfikowaliśmy oszczędności w projektach (m.in. PIFE)</a:t>
          </a:r>
          <a:endParaRPr lang="en-GB" sz="3700" kern="1200" dirty="0"/>
        </a:p>
      </dsp:txBody>
      <dsp:txXfrm>
        <a:off x="71850" y="3293482"/>
        <a:ext cx="10548113" cy="1328160"/>
      </dsp:txXfrm>
    </dsp:sp>
    <dsp:sp modelId="{46F195B8-A2A2-423C-8589-4C9D95DD5F18}">
      <dsp:nvSpPr>
        <dsp:cNvPr id="0" name=""/>
        <dsp:cNvSpPr/>
      </dsp:nvSpPr>
      <dsp:spPr>
        <a:xfrm>
          <a:off x="0" y="4800052"/>
          <a:ext cx="10691813" cy="14718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89535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Zidentyfikowaliśmy oszczędności w FERS (zmiana linii demarkacyjnej)</a:t>
          </a:r>
          <a:endParaRPr lang="en-GB" sz="3700" kern="1200" dirty="0"/>
        </a:p>
      </dsp:txBody>
      <dsp:txXfrm>
        <a:off x="71850" y="4871902"/>
        <a:ext cx="10548113" cy="1328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060BC-984E-4668-8D5B-16353163498F}">
      <dsp:nvSpPr>
        <dsp:cNvPr id="0" name=""/>
        <dsp:cNvSpPr/>
      </dsp:nvSpPr>
      <dsp:spPr>
        <a:xfrm>
          <a:off x="116419" y="3058"/>
          <a:ext cx="4980463" cy="298827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Proponowana zmiana nie ma wpływu na cele programu.</a:t>
          </a:r>
          <a:endParaRPr lang="en-GB" sz="2900" kern="1200" dirty="0"/>
        </a:p>
      </dsp:txBody>
      <dsp:txXfrm>
        <a:off x="116419" y="3058"/>
        <a:ext cx="4980463" cy="2988277"/>
      </dsp:txXfrm>
    </dsp:sp>
    <dsp:sp modelId="{6AB6D31D-E4DF-4855-BC85-F09DA6E6447B}">
      <dsp:nvSpPr>
        <dsp:cNvPr id="0" name=""/>
        <dsp:cNvSpPr/>
      </dsp:nvSpPr>
      <dsp:spPr>
        <a:xfrm>
          <a:off x="5594929" y="3058"/>
          <a:ext cx="4980463" cy="2988277"/>
        </a:xfrm>
        <a:prstGeom prst="rect">
          <a:avLst/>
        </a:prstGeom>
        <a:solidFill>
          <a:schemeClr val="accent1">
            <a:shade val="80000"/>
            <a:hueOff val="247768"/>
            <a:satOff val="-25000"/>
            <a:lumOff val="132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Trzy priorytetowe obszary programu (wsparcie instytucji, beneficjentów oraz komunikacja) będą realizowane, a planowane rezultaty osiągnięte. </a:t>
          </a:r>
          <a:endParaRPr lang="en-GB" sz="2900" kern="1200" dirty="0"/>
        </a:p>
      </dsp:txBody>
      <dsp:txXfrm>
        <a:off x="5594929" y="3058"/>
        <a:ext cx="4980463" cy="2988277"/>
      </dsp:txXfrm>
    </dsp:sp>
    <dsp:sp modelId="{E18BB1E8-1668-448A-BFE5-8FA20F2C5EC3}">
      <dsp:nvSpPr>
        <dsp:cNvPr id="0" name=""/>
        <dsp:cNvSpPr/>
      </dsp:nvSpPr>
      <dsp:spPr>
        <a:xfrm>
          <a:off x="116419" y="3489383"/>
          <a:ext cx="4980463" cy="2988277"/>
        </a:xfrm>
        <a:prstGeom prst="rect">
          <a:avLst/>
        </a:prstGeom>
        <a:solidFill>
          <a:schemeClr val="accent1">
            <a:shade val="80000"/>
            <a:hueOff val="495536"/>
            <a:satOff val="-50001"/>
            <a:lumOff val="264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Projekty są realizowane taniej, co wygenerowało oszczędności. </a:t>
          </a:r>
          <a:endParaRPr lang="en-GB" sz="2900" kern="1200" dirty="0"/>
        </a:p>
      </dsp:txBody>
      <dsp:txXfrm>
        <a:off x="116419" y="3489383"/>
        <a:ext cx="4980463" cy="2988277"/>
      </dsp:txXfrm>
    </dsp:sp>
    <dsp:sp modelId="{218DC8C7-BD35-424D-BCFA-2BD27D912830}">
      <dsp:nvSpPr>
        <dsp:cNvPr id="0" name=""/>
        <dsp:cNvSpPr/>
      </dsp:nvSpPr>
      <dsp:spPr>
        <a:xfrm>
          <a:off x="5594929" y="3489383"/>
          <a:ext cx="4980463" cy="2988277"/>
        </a:xfrm>
        <a:prstGeom prst="rect">
          <a:avLst/>
        </a:prstGeom>
        <a:solidFill>
          <a:schemeClr val="accent1">
            <a:shade val="80000"/>
            <a:hueOff val="743304"/>
            <a:satOff val="-75001"/>
            <a:lumOff val="39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Zmiana nie spowoduje zmniejszenia wartości żadnego z projektów w priorytecie 2 i 3.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W priorytecie 2 zabezpieczono środki na kontynuację działań dla partnerów.</a:t>
          </a:r>
          <a:endParaRPr lang="en-GB" sz="2900" kern="1200" dirty="0"/>
        </a:p>
      </dsp:txBody>
      <dsp:txXfrm>
        <a:off x="5594929" y="3489383"/>
        <a:ext cx="4980463" cy="29882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D7D13-BFF3-4DF1-80C2-0652FC88814F}">
      <dsp:nvSpPr>
        <dsp:cNvPr id="0" name=""/>
        <dsp:cNvSpPr/>
      </dsp:nvSpPr>
      <dsp:spPr>
        <a:xfrm>
          <a:off x="801885" y="0"/>
          <a:ext cx="9088041" cy="46799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DC81C-DE54-4E2E-8F73-D5966FA58B63}">
      <dsp:nvSpPr>
        <dsp:cNvPr id="0" name=""/>
        <dsp:cNvSpPr/>
      </dsp:nvSpPr>
      <dsp:spPr>
        <a:xfrm>
          <a:off x="326" y="1403985"/>
          <a:ext cx="2424158" cy="1871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Analiza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 err="1"/>
            <a:t>mid</a:t>
          </a:r>
          <a:r>
            <a:rPr lang="pl-PL" sz="2900" kern="1200" dirty="0"/>
            <a:t>-term</a:t>
          </a:r>
          <a:endParaRPr lang="en-GB" sz="2900" kern="1200" dirty="0"/>
        </a:p>
      </dsp:txBody>
      <dsp:txXfrm>
        <a:off x="91709" y="1495368"/>
        <a:ext cx="2241392" cy="1689214"/>
      </dsp:txXfrm>
    </dsp:sp>
    <dsp:sp modelId="{0DD5D8C5-B23A-497F-A9FA-BBF1570A619C}">
      <dsp:nvSpPr>
        <dsp:cNvPr id="0" name=""/>
        <dsp:cNvSpPr/>
      </dsp:nvSpPr>
      <dsp:spPr>
        <a:xfrm>
          <a:off x="2755993" y="1403985"/>
          <a:ext cx="2424158" cy="1871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Konsultacje z IK UP</a:t>
          </a:r>
          <a:endParaRPr lang="en-GB" sz="2900" kern="1200" dirty="0"/>
        </a:p>
      </dsp:txBody>
      <dsp:txXfrm>
        <a:off x="2847376" y="1495368"/>
        <a:ext cx="2241392" cy="1689214"/>
      </dsp:txXfrm>
    </dsp:sp>
    <dsp:sp modelId="{D152EF21-398E-432D-9A5D-99D24F11E376}">
      <dsp:nvSpPr>
        <dsp:cNvPr id="0" name=""/>
        <dsp:cNvSpPr/>
      </dsp:nvSpPr>
      <dsp:spPr>
        <a:xfrm>
          <a:off x="5511660" y="1403985"/>
          <a:ext cx="2424158" cy="1871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Konsultacje robocze z KE</a:t>
          </a:r>
          <a:endParaRPr lang="en-GB" sz="2900" kern="1200" dirty="0"/>
        </a:p>
      </dsp:txBody>
      <dsp:txXfrm>
        <a:off x="5603043" y="1495368"/>
        <a:ext cx="2241392" cy="1689214"/>
      </dsp:txXfrm>
    </dsp:sp>
    <dsp:sp modelId="{AC62090C-73F8-467C-A4D6-463FFE8CBE00}">
      <dsp:nvSpPr>
        <dsp:cNvPr id="0" name=""/>
        <dsp:cNvSpPr/>
      </dsp:nvSpPr>
      <dsp:spPr>
        <a:xfrm>
          <a:off x="8267328" y="1403985"/>
          <a:ext cx="2424158" cy="18719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/>
            <a:t>Komitet Monitorujący</a:t>
          </a:r>
          <a:endParaRPr lang="en-GB" sz="2900" kern="1200" dirty="0"/>
        </a:p>
      </dsp:txBody>
      <dsp:txXfrm>
        <a:off x="8358711" y="1495368"/>
        <a:ext cx="2241392" cy="1689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2026-05-27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2026-05-27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2026-05-27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2026-05-27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openxmlformats.org/officeDocument/2006/relationships/image" Target="../media/image31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30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Zmiana Programu Pomoc Techniczna dla Funduszy Europejskich 2021-2027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364012"/>
            <a:ext cx="7920037" cy="577781"/>
          </a:xfrm>
        </p:spPr>
        <p:txBody>
          <a:bodyPr/>
          <a:lstStyle/>
          <a:p>
            <a:r>
              <a:rPr lang="pl-PL" dirty="0"/>
              <a:t>28 maja 2026 r.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2026-05-27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B880F007-5406-4A88-B2AC-E1192AEEBE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259674"/>
              </p:ext>
            </p:extLst>
          </p:nvPr>
        </p:nvGraphicFramePr>
        <p:xfrm>
          <a:off x="0" y="899517"/>
          <a:ext cx="10691813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trzałka: w dół 1">
            <a:extLst>
              <a:ext uri="{FF2B5EF4-FFF2-40B4-BE49-F238E27FC236}">
                <a16:creationId xmlns:a16="http://schemas.microsoft.com/office/drawing/2014/main" id="{328EC7C0-2AF5-4E1A-94F8-1B19DCE8E301}"/>
              </a:ext>
            </a:extLst>
          </p:cNvPr>
          <p:cNvSpPr/>
          <p:nvPr/>
        </p:nvSpPr>
        <p:spPr>
          <a:xfrm rot="10800000">
            <a:off x="8684933" y="1475581"/>
            <a:ext cx="1512168" cy="2448272"/>
          </a:xfrm>
          <a:prstGeom prst="downArrow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BC8E5CC-B3A3-4A41-86E2-6CC535F303AE}"/>
              </a:ext>
            </a:extLst>
          </p:cNvPr>
          <p:cNvSpPr txBox="1"/>
          <p:nvPr/>
        </p:nvSpPr>
        <p:spPr>
          <a:xfrm>
            <a:off x="8442250" y="4099807"/>
            <a:ext cx="250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+ 5 451 683,54 EUR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087782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Co zmieniamy?</a:t>
            </a:r>
          </a:p>
        </p:txBody>
      </p:sp>
    </p:spTree>
    <p:extLst>
      <p:ext uri="{BB962C8B-B14F-4D97-AF65-F5344CB8AC3E}">
        <p14:creationId xmlns:p14="http://schemas.microsoft.com/office/powerpoint/2010/main" val="3311838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FD44741-4B25-4475-A003-9A6CC0E956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5083506"/>
              </p:ext>
            </p:extLst>
          </p:nvPr>
        </p:nvGraphicFramePr>
        <p:xfrm>
          <a:off x="0" y="1187549"/>
          <a:ext cx="10691814" cy="504797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41197">
                  <a:extLst>
                    <a:ext uri="{9D8B030D-6E8A-4147-A177-3AD203B41FA5}">
                      <a16:colId xmlns:a16="http://schemas.microsoft.com/office/drawing/2014/main" val="3511067852"/>
                    </a:ext>
                  </a:extLst>
                </a:gridCol>
                <a:gridCol w="3451955">
                  <a:extLst>
                    <a:ext uri="{9D8B030D-6E8A-4147-A177-3AD203B41FA5}">
                      <a16:colId xmlns:a16="http://schemas.microsoft.com/office/drawing/2014/main" val="2236814491"/>
                    </a:ext>
                  </a:extLst>
                </a:gridCol>
                <a:gridCol w="2207115">
                  <a:extLst>
                    <a:ext uri="{9D8B030D-6E8A-4147-A177-3AD203B41FA5}">
                      <a16:colId xmlns:a16="http://schemas.microsoft.com/office/drawing/2014/main" val="3706154109"/>
                    </a:ext>
                  </a:extLst>
                </a:gridCol>
                <a:gridCol w="3691547">
                  <a:extLst>
                    <a:ext uri="{9D8B030D-6E8A-4147-A177-3AD203B41FA5}">
                      <a16:colId xmlns:a16="http://schemas.microsoft.com/office/drawing/2014/main" val="1334870104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Priorytet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Wkład EFRR przed zmianą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(EUR)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Zmiana</a:t>
                      </a:r>
                      <a:endParaRPr lang="en-GB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(EUR)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Wkład EFRR po zmianie</a:t>
                      </a:r>
                      <a:endParaRPr lang="en-GB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(EUR)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0137593"/>
                  </a:ext>
                </a:extLst>
              </a:tr>
              <a:tr h="939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1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385 000 000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b="1" dirty="0">
                          <a:solidFill>
                            <a:srgbClr val="00B050"/>
                          </a:solidFill>
                          <a:effectLst/>
                        </a:rPr>
                        <a:t>+ 53 000 000</a:t>
                      </a:r>
                      <a:endParaRPr lang="en-GB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438 000 000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3621028"/>
                  </a:ext>
                </a:extLst>
              </a:tr>
              <a:tr h="11484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</a:rPr>
                        <a:t>2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140 000 000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b="1" dirty="0">
                          <a:solidFill>
                            <a:srgbClr val="FFC000"/>
                          </a:solidFill>
                          <a:effectLst/>
                        </a:rPr>
                        <a:t>- 48 000 000</a:t>
                      </a:r>
                      <a:endParaRPr lang="en-GB" sz="24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  92 000 000 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116948"/>
                  </a:ext>
                </a:extLst>
              </a:tr>
              <a:tr h="939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</a:rPr>
                        <a:t>3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  25 000 000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b="1" dirty="0">
                          <a:solidFill>
                            <a:srgbClr val="FFC000"/>
                          </a:solidFill>
                          <a:effectLst/>
                        </a:rPr>
                        <a:t>-   5 000 000</a:t>
                      </a:r>
                      <a:endParaRPr lang="en-GB" sz="24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  20 000 000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2217332"/>
                  </a:ext>
                </a:extLst>
              </a:tr>
              <a:tr h="939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>
                          <a:effectLst/>
                        </a:rPr>
                        <a:t>Razem: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550 000 000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dirty="0">
                          <a:effectLst/>
                        </a:rPr>
                        <a:t>0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algn="ctr" defTabSz="1007943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550 000 000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1974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254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EACD99BA-47EA-488E-A1DF-63A353A198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071282"/>
              </p:ext>
            </p:extLst>
          </p:nvPr>
        </p:nvGraphicFramePr>
        <p:xfrm>
          <a:off x="1" y="899517"/>
          <a:ext cx="10691813" cy="560200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97433">
                  <a:extLst>
                    <a:ext uri="{9D8B030D-6E8A-4147-A177-3AD203B41FA5}">
                      <a16:colId xmlns:a16="http://schemas.microsoft.com/office/drawing/2014/main" val="1805162724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59558725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4258738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862552476"/>
                    </a:ext>
                  </a:extLst>
                </a:gridCol>
                <a:gridCol w="1529484">
                  <a:extLst>
                    <a:ext uri="{9D8B030D-6E8A-4147-A177-3AD203B41FA5}">
                      <a16:colId xmlns:a16="http://schemas.microsoft.com/office/drawing/2014/main" val="1780238734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Priorytet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Nazwa wskaźnika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Cel końcowy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(przed zmianą)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Zmiana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Cel końcowy</a:t>
                      </a:r>
                      <a:endParaRPr lang="en-GB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(po zmianie)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4330886"/>
                  </a:ext>
                </a:extLst>
              </a:tr>
              <a:tr h="447952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Liczba przeprowadzonych ewaluacji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50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dirty="0">
                          <a:solidFill>
                            <a:srgbClr val="FFC000"/>
                          </a:solidFill>
                          <a:effectLst/>
                        </a:rPr>
                        <a:t>-5</a:t>
                      </a:r>
                      <a:endParaRPr lang="en-GB" sz="20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45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0459495"/>
                  </a:ext>
                </a:extLst>
              </a:tr>
              <a:tr h="40904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Liczba zakupionych komputerów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1 650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dirty="0">
                          <a:solidFill>
                            <a:srgbClr val="FFC000"/>
                          </a:solidFill>
                          <a:effectLst/>
                        </a:rPr>
                        <a:t>- 850</a:t>
                      </a:r>
                      <a:endParaRPr lang="en-GB" sz="20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800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412510"/>
                  </a:ext>
                </a:extLst>
              </a:tr>
              <a:tr h="10872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Liczba posiedzeń komitetów, sieci, grup oraz innych spotkań w celu wymiany doświadczeń z partnerami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90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dirty="0">
                          <a:solidFill>
                            <a:srgbClr val="00B050"/>
                          </a:solidFill>
                          <a:effectLst/>
                        </a:rPr>
                        <a:t>+ 310</a:t>
                      </a:r>
                      <a:endParaRPr lang="en-GB" sz="20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400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760050"/>
                  </a:ext>
                </a:extLst>
              </a:tr>
              <a:tr h="77746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Liczba uczestników form szkoleniowych dla beneficjentów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180 000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dirty="0">
                          <a:solidFill>
                            <a:srgbClr val="00B050"/>
                          </a:solidFill>
                          <a:effectLst/>
                        </a:rPr>
                        <a:t>+ 20 000</a:t>
                      </a:r>
                      <a:endParaRPr lang="en-GB" sz="20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200 000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4752892"/>
                  </a:ext>
                </a:extLst>
              </a:tr>
              <a:tr h="12387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Liczba udzielonych dotacji na realizację projektów wzmacniających potencjał beneficjentów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200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dirty="0">
                          <a:solidFill>
                            <a:srgbClr val="FFC000"/>
                          </a:solidFill>
                          <a:effectLst/>
                        </a:rPr>
                        <a:t>-70</a:t>
                      </a:r>
                      <a:endParaRPr lang="en-GB" sz="20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130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5944905"/>
                  </a:ext>
                </a:extLst>
              </a:tr>
              <a:tr h="7774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Liczba działań informacyjno-promocyjnych o szerokim zasięgu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>
                          <a:effectLst/>
                        </a:rPr>
                        <a:t>9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dirty="0">
                          <a:solidFill>
                            <a:srgbClr val="FFC000"/>
                          </a:solidFill>
                          <a:effectLst/>
                        </a:rPr>
                        <a:t>-2</a:t>
                      </a:r>
                      <a:endParaRPr lang="en-GB" sz="20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effectLst/>
                        </a:rPr>
                        <a:t>7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9864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187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Czy zmienią się cele?</a:t>
            </a:r>
          </a:p>
        </p:txBody>
      </p:sp>
    </p:spTree>
    <p:extLst>
      <p:ext uri="{BB962C8B-B14F-4D97-AF65-F5344CB8AC3E}">
        <p14:creationId xmlns:p14="http://schemas.microsoft.com/office/powerpoint/2010/main" val="1155744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9B1FA269-1BD8-424B-A50C-862A1A84EC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411863"/>
              </p:ext>
            </p:extLst>
          </p:nvPr>
        </p:nvGraphicFramePr>
        <p:xfrm>
          <a:off x="1" y="755501"/>
          <a:ext cx="10691812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5134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Na jakim etapie jesteśmy?</a:t>
            </a:r>
          </a:p>
        </p:txBody>
      </p:sp>
    </p:spTree>
    <p:extLst>
      <p:ext uri="{BB962C8B-B14F-4D97-AF65-F5344CB8AC3E}">
        <p14:creationId xmlns:p14="http://schemas.microsoft.com/office/powerpoint/2010/main" val="1426936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C0CA04DB-139A-4ECA-923C-F7B48130C8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276085"/>
              </p:ext>
            </p:extLst>
          </p:nvPr>
        </p:nvGraphicFramePr>
        <p:xfrm>
          <a:off x="11507" y="2052216"/>
          <a:ext cx="10691813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chemat blokowy: wiele dokumentów 4">
            <a:extLst>
              <a:ext uri="{FF2B5EF4-FFF2-40B4-BE49-F238E27FC236}">
                <a16:creationId xmlns:a16="http://schemas.microsoft.com/office/drawing/2014/main" id="{50D41F66-ACEE-4114-B4E3-746814CA1BF0}"/>
              </a:ext>
            </a:extLst>
          </p:cNvPr>
          <p:cNvSpPr/>
          <p:nvPr/>
        </p:nvSpPr>
        <p:spPr>
          <a:xfrm>
            <a:off x="0" y="827509"/>
            <a:ext cx="2232248" cy="1512168"/>
          </a:xfrm>
          <a:prstGeom prst="flowChartMulti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czerwiec – sierpień 2025</a:t>
            </a:r>
            <a:endParaRPr lang="en-GB" dirty="0"/>
          </a:p>
        </p:txBody>
      </p:sp>
      <p:sp>
        <p:nvSpPr>
          <p:cNvPr id="7" name="Schemat blokowy: wiele dokumentów 6">
            <a:extLst>
              <a:ext uri="{FF2B5EF4-FFF2-40B4-BE49-F238E27FC236}">
                <a16:creationId xmlns:a16="http://schemas.microsoft.com/office/drawing/2014/main" id="{0546E697-0D0A-41FB-B4B8-06A2488435C8}"/>
              </a:ext>
            </a:extLst>
          </p:cNvPr>
          <p:cNvSpPr/>
          <p:nvPr/>
        </p:nvSpPr>
        <p:spPr>
          <a:xfrm>
            <a:off x="2780965" y="827509"/>
            <a:ext cx="2232248" cy="1512168"/>
          </a:xfrm>
          <a:prstGeom prst="flowChartMulti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październik 2025</a:t>
            </a:r>
            <a:endParaRPr lang="en-GB" dirty="0"/>
          </a:p>
        </p:txBody>
      </p:sp>
      <p:sp>
        <p:nvSpPr>
          <p:cNvPr id="8" name="Schemat blokowy: wiele dokumentów 7">
            <a:extLst>
              <a:ext uri="{FF2B5EF4-FFF2-40B4-BE49-F238E27FC236}">
                <a16:creationId xmlns:a16="http://schemas.microsoft.com/office/drawing/2014/main" id="{E0F1F8A0-56E6-4437-99BF-A119B5F28A5E}"/>
              </a:ext>
            </a:extLst>
          </p:cNvPr>
          <p:cNvSpPr/>
          <p:nvPr/>
        </p:nvSpPr>
        <p:spPr>
          <a:xfrm>
            <a:off x="5550426" y="827509"/>
            <a:ext cx="2232248" cy="1512168"/>
          </a:xfrm>
          <a:prstGeom prst="flowChartMulti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listopad – kwiecień 2026</a:t>
            </a:r>
            <a:endParaRPr lang="en-GB" dirty="0"/>
          </a:p>
        </p:txBody>
      </p:sp>
      <p:sp>
        <p:nvSpPr>
          <p:cNvPr id="9" name="Schemat blokowy: wiele dokumentów 8">
            <a:extLst>
              <a:ext uri="{FF2B5EF4-FFF2-40B4-BE49-F238E27FC236}">
                <a16:creationId xmlns:a16="http://schemas.microsoft.com/office/drawing/2014/main" id="{FB3B3129-5F54-405A-9C0C-3D502ED94850}"/>
              </a:ext>
            </a:extLst>
          </p:cNvPr>
          <p:cNvSpPr/>
          <p:nvPr/>
        </p:nvSpPr>
        <p:spPr>
          <a:xfrm>
            <a:off x="8459565" y="827509"/>
            <a:ext cx="2232248" cy="1512168"/>
          </a:xfrm>
          <a:prstGeom prst="flowChartMulti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maj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720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Inne pytania?</a:t>
            </a:r>
            <a:r>
              <a:rPr lang="pl-PL" sz="6600" dirty="0">
                <a:latin typeface="+mn-lt"/>
                <a:sym typeface="Wingdings" panose="05000000000000000000" pitchFamily="2" charset="2"/>
              </a:rPr>
              <a:t></a:t>
            </a:r>
            <a:endParaRPr lang="pl-PL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4944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A20FE15-A053-4690-A978-A777DE7EB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46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Dlaczego zmieniamy?</a:t>
            </a:r>
          </a:p>
        </p:txBody>
      </p:sp>
    </p:spTree>
    <p:extLst>
      <p:ext uri="{BB962C8B-B14F-4D97-AF65-F5344CB8AC3E}">
        <p14:creationId xmlns:p14="http://schemas.microsoft.com/office/powerpoint/2010/main" val="156306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B880F007-5406-4A88-B2AC-E1192AEEBE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375566"/>
              </p:ext>
            </p:extLst>
          </p:nvPr>
        </p:nvGraphicFramePr>
        <p:xfrm>
          <a:off x="0" y="899517"/>
          <a:ext cx="10691813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trzałka: w dół 1">
            <a:extLst>
              <a:ext uri="{FF2B5EF4-FFF2-40B4-BE49-F238E27FC236}">
                <a16:creationId xmlns:a16="http://schemas.microsoft.com/office/drawing/2014/main" id="{328EC7C0-2AF5-4E1A-94F8-1B19DCE8E301}"/>
              </a:ext>
            </a:extLst>
          </p:cNvPr>
          <p:cNvSpPr/>
          <p:nvPr/>
        </p:nvSpPr>
        <p:spPr>
          <a:xfrm>
            <a:off x="8802290" y="899517"/>
            <a:ext cx="1800200" cy="2448272"/>
          </a:xfrm>
          <a:prstGeom prst="downArrow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- 22%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85599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2367F4C7-7621-4C83-A217-1EE159303E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496543"/>
              </p:ext>
            </p:extLst>
          </p:nvPr>
        </p:nvGraphicFramePr>
        <p:xfrm>
          <a:off x="836750" y="251445"/>
          <a:ext cx="9018312" cy="748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D591C20-A58D-4C32-8020-B2F7FDABE7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22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Co już zrobiliśmy?</a:t>
            </a:r>
          </a:p>
        </p:txBody>
      </p:sp>
    </p:spTree>
    <p:extLst>
      <p:ext uri="{BB962C8B-B14F-4D97-AF65-F5344CB8AC3E}">
        <p14:creationId xmlns:p14="http://schemas.microsoft.com/office/powerpoint/2010/main" val="63212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0113DF-9B1C-47C1-88D2-889B95C0B3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E484C27-9562-4CEC-BB54-FEBA1BF171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8635110"/>
              </p:ext>
            </p:extLst>
          </p:nvPr>
        </p:nvGraphicFramePr>
        <p:xfrm>
          <a:off x="0" y="539477"/>
          <a:ext cx="10691813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" name="Grafika 19" descr="Monety z wypełnieniem pełnym">
            <a:extLst>
              <a:ext uri="{FF2B5EF4-FFF2-40B4-BE49-F238E27FC236}">
                <a16:creationId xmlns:a16="http://schemas.microsoft.com/office/drawing/2014/main" id="{177DF113-7784-4F0A-BFD1-CA412F0056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843" y="3949774"/>
            <a:ext cx="914400" cy="914400"/>
          </a:xfrm>
          <a:prstGeom prst="rect">
            <a:avLst/>
          </a:prstGeom>
        </p:spPr>
      </p:pic>
      <p:pic>
        <p:nvPicPr>
          <p:cNvPr id="21" name="Grafika 20" descr="Monety z wypełnieniem pełnym">
            <a:extLst>
              <a:ext uri="{FF2B5EF4-FFF2-40B4-BE49-F238E27FC236}">
                <a16:creationId xmlns:a16="http://schemas.microsoft.com/office/drawing/2014/main" id="{725BBA82-4557-470A-8802-81566D6AAE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7930" y="5507061"/>
            <a:ext cx="914400" cy="914400"/>
          </a:xfrm>
          <a:prstGeom prst="rect">
            <a:avLst/>
          </a:prstGeom>
        </p:spPr>
      </p:pic>
      <p:pic>
        <p:nvPicPr>
          <p:cNvPr id="23" name="Grafika 22" descr="Lista kontrolna z wypełnieniem pełnym">
            <a:extLst>
              <a:ext uri="{FF2B5EF4-FFF2-40B4-BE49-F238E27FC236}">
                <a16:creationId xmlns:a16="http://schemas.microsoft.com/office/drawing/2014/main" id="{B60DB06D-D4FE-481F-AF99-3ABB4CBDE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1330" y="835200"/>
            <a:ext cx="914400" cy="914400"/>
          </a:xfrm>
          <a:prstGeom prst="rect">
            <a:avLst/>
          </a:prstGeom>
        </p:spPr>
      </p:pic>
      <p:pic>
        <p:nvPicPr>
          <p:cNvPr id="25" name="Grafika 24" descr="Zamykać z wypełnieniem pełnym">
            <a:extLst>
              <a:ext uri="{FF2B5EF4-FFF2-40B4-BE49-F238E27FC236}">
                <a16:creationId xmlns:a16="http://schemas.microsoft.com/office/drawing/2014/main" id="{BE0B2CC0-DA3A-4B6C-9BA2-DF91631296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1330" y="23924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6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5" y="2915841"/>
            <a:ext cx="8640382" cy="17279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6600" dirty="0">
                <a:latin typeface="+mn-lt"/>
              </a:rPr>
              <a:t>Czy to wystarczy?</a:t>
            </a:r>
          </a:p>
        </p:txBody>
      </p:sp>
    </p:spTree>
    <p:extLst>
      <p:ext uri="{BB962C8B-B14F-4D97-AF65-F5344CB8AC3E}">
        <p14:creationId xmlns:p14="http://schemas.microsoft.com/office/powerpoint/2010/main" val="371082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B880F007-5406-4A88-B2AC-E1192AEEBE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384458"/>
              </p:ext>
            </p:extLst>
          </p:nvPr>
        </p:nvGraphicFramePr>
        <p:xfrm>
          <a:off x="0" y="899517"/>
          <a:ext cx="10691813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trzałka: w dół 1">
            <a:extLst>
              <a:ext uri="{FF2B5EF4-FFF2-40B4-BE49-F238E27FC236}">
                <a16:creationId xmlns:a16="http://schemas.microsoft.com/office/drawing/2014/main" id="{328EC7C0-2AF5-4E1A-94F8-1B19DCE8E301}"/>
              </a:ext>
            </a:extLst>
          </p:cNvPr>
          <p:cNvSpPr/>
          <p:nvPr/>
        </p:nvSpPr>
        <p:spPr>
          <a:xfrm>
            <a:off x="8684933" y="1475581"/>
            <a:ext cx="1512168" cy="244827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BC8E5CC-B3A3-4A41-86E2-6CC535F303AE}"/>
              </a:ext>
            </a:extLst>
          </p:cNvPr>
          <p:cNvSpPr txBox="1"/>
          <p:nvPr/>
        </p:nvSpPr>
        <p:spPr>
          <a:xfrm>
            <a:off x="8190222" y="4075178"/>
            <a:ext cx="250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- 167 486 300,98 EUR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298092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B880F007-5406-4A88-B2AC-E1192AEEBE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526623"/>
              </p:ext>
            </p:extLst>
          </p:nvPr>
        </p:nvGraphicFramePr>
        <p:xfrm>
          <a:off x="0" y="899517"/>
          <a:ext cx="10691813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trzałka: w dół 1">
            <a:extLst>
              <a:ext uri="{FF2B5EF4-FFF2-40B4-BE49-F238E27FC236}">
                <a16:creationId xmlns:a16="http://schemas.microsoft.com/office/drawing/2014/main" id="{328EC7C0-2AF5-4E1A-94F8-1B19DCE8E301}"/>
              </a:ext>
            </a:extLst>
          </p:cNvPr>
          <p:cNvSpPr/>
          <p:nvPr/>
        </p:nvSpPr>
        <p:spPr>
          <a:xfrm rot="10800000">
            <a:off x="8684933" y="1475581"/>
            <a:ext cx="1512168" cy="2448272"/>
          </a:xfrm>
          <a:prstGeom prst="downArrow">
            <a:avLst/>
          </a:prstGeo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BC8E5CC-B3A3-4A41-86E2-6CC535F303AE}"/>
              </a:ext>
            </a:extLst>
          </p:cNvPr>
          <p:cNvSpPr txBox="1"/>
          <p:nvPr/>
        </p:nvSpPr>
        <p:spPr>
          <a:xfrm>
            <a:off x="8298234" y="4099807"/>
            <a:ext cx="250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+ 48 320 638,48 EUR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08818849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6902</TotalTime>
  <Words>398</Words>
  <Application>Microsoft Office PowerPoint</Application>
  <PresentationFormat>Niestandardowy</PresentationFormat>
  <Paragraphs>103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Calibri</vt:lpstr>
      <vt:lpstr>Open Sans</vt:lpstr>
      <vt:lpstr>Motyw pakietu Office</vt:lpstr>
      <vt:lpstr> Zmiana Programu Pomoc Techniczna dla Funduszy Europejskich 2021-2027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Potiopa Justyna</cp:lastModifiedBy>
  <cp:revision>263</cp:revision>
  <cp:lastPrinted>2024-10-02T08:10:29Z</cp:lastPrinted>
  <dcterms:created xsi:type="dcterms:W3CDTF">2022-06-22T09:40:44Z</dcterms:created>
  <dcterms:modified xsi:type="dcterms:W3CDTF">2026-05-27T12:21:13Z</dcterms:modified>
</cp:coreProperties>
</file>