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87" r:id="rId2"/>
    <p:sldId id="310" r:id="rId3"/>
    <p:sldId id="309" r:id="rId4"/>
    <p:sldId id="256" r:id="rId5"/>
    <p:sldId id="257" r:id="rId6"/>
    <p:sldId id="391" r:id="rId7"/>
    <p:sldId id="394" r:id="rId8"/>
    <p:sldId id="392" r:id="rId9"/>
    <p:sldId id="393" r:id="rId10"/>
    <p:sldId id="396" r:id="rId11"/>
    <p:sldId id="395" r:id="rId12"/>
    <p:sldId id="397" r:id="rId13"/>
    <p:sldId id="398" r:id="rId14"/>
    <p:sldId id="258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7D6"/>
    <a:srgbClr val="DA433D"/>
    <a:srgbClr val="003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1"/>
    <p:restoredTop sz="95009"/>
  </p:normalViewPr>
  <p:slideViewPr>
    <p:cSldViewPr snapToGrid="0">
      <p:cViewPr varScale="1">
        <p:scale>
          <a:sx n="74" d="100"/>
          <a:sy n="74" d="100"/>
        </p:scale>
        <p:origin x="208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36002-CD26-9341-9265-B2BB3B89C34F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A2671-5214-4440-804C-DA25850BA5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053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A2671-5214-4440-804C-DA25850BA5B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533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D3CD2-CF59-6B06-6AE9-0EE59AE83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2F54C22-DBB3-85FD-F477-D2C2E8767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A436C29-1169-1DC2-5E44-216BC177E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8621B9-A27B-DD47-1539-0F8D46F0E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A2671-5214-4440-804C-DA25850BA5B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7421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4a6684f2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4a6684f2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A2671-5214-4440-804C-DA25850BA5BA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533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F0B13F-42CB-F994-3EF9-C1D5635C7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A1147B-B6E3-0B54-EE91-BEF6596C2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52E333E-2D89-8A98-19B8-6EB6C92E2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8DF7354-2013-A6CB-19A5-70AD242AF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096FB6-E6F3-CC9C-416C-BCFFD34EA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365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206C9F-59E6-F63E-C00B-0EBEF02E7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2B616B3-8957-51D5-C001-A1E697B45A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3D8D16E-12BE-E552-7B9D-62AF98335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AA806EF-9D75-8EF6-45E3-EF32C4A4C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C930081-A83E-B410-F7D1-83622BF20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919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35A45B9-9D50-1AA5-7768-E632EBC21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27EC579-CD81-1B88-AA12-344FBA1426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2FE4121-6957-7A89-63F6-E6B5D799D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1C0EFB-C679-E825-1BC3-72A6E2EC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344521A-0DBC-55BD-3BDF-7F329EE2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04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54AC69-3873-5BEB-F5A7-1375587B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0038B6-9439-6A1A-16E0-9457E2ACF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9BEDFC-39EC-51F8-A032-982E8E1E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FB10B2-DE92-3A6A-D89D-04972D0D9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982F60-D9EE-0717-8E14-3E7E029B6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644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0E4813-AE48-9305-39C6-3D58268AD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B126FE-CFBC-FF98-3A28-3E9A352A0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D9ECC8-AC7A-AECD-E90A-B7FC9A854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4A423F-7372-1BC1-A51E-53E9F54B4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D5C099-52F0-AEA0-2005-9E907E86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493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50A3CE-C35C-6E26-E570-2C9E4329F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FEA6BC-23D4-E545-FB30-1BAC30974F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5D1610E-FF62-8841-A23C-C0FC1169C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BDA262A-5989-B1E4-4D16-B66AA8525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BF82154-228E-38FF-33B5-B3F51D49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5BF25D6-7BE4-7827-F436-433898F8F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226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AF2B00-C391-1B39-0A77-236BD8DB6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64846B2-938B-368D-F94B-FB9DF87BB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4B4A2B-7973-C222-DE95-08EDD471F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716083-C484-4222-1F08-1BF12958CB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4C0BED4-F63F-6CCE-F883-D06D565212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263A448-B475-E1C8-906E-CBC431B41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E2F4E0D-1924-71C0-39E2-4C496EC7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20B0A09-87B4-09DD-93B6-A1C76134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69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5BB12-E7A1-D2C9-482D-1E69EB6FB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64C3590-C71C-1347-62FF-AFC5C5B7A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64F58A2-3BA3-79EE-A2A9-B707549F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A187784-51A3-9503-526B-C10C81E5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1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3590F45-6F84-3466-DA8B-B9CACD91C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891A267-6FB1-A4D9-31EB-E1EF1AD38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10A923-662F-5B57-EF03-95380CCAA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92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99D926-5237-99C7-7898-758BBEE22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80F348-9023-52F4-C1C6-C35B2CC08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CE7937D-7358-09FF-A0DE-D684B84F6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E561568-8315-D967-27AC-3544A26C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64260F-56C9-B6B3-2741-90C0C8BE3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2B835E-A35C-3503-722B-BA5569B04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90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CCEFDB-EEFB-FB12-F65A-21C1E236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A1248C5-BBE9-D06B-F03F-821FFA248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05DD75C-6528-D9A9-D7B8-4CC464231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26F984-C108-2EE8-2B40-9FD309EE8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8E0B1CF-680A-A1C3-5150-1726091C1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5F7298C-8FB4-B720-B654-21B48CCC8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412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5F7525E-7D4A-3C49-A148-2B99BB7CF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F22FF93-675C-A3C4-1344-352B6E69F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B21D2C6-44BB-E7F9-BE9E-CDB670894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F8B92F-B859-DD48-A442-55B17A60DBEB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9D8F384-E851-FB11-E828-148FE9F33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C509C5F-210C-62D1-92A3-A45D48DB1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5D9F1B-DFAF-7E4F-9E82-7E3BDC6E09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84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mailto:justyna.k.ochedzan@wrk.org.pl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5.png"/><Relationship Id="rId10" Type="http://schemas.openxmlformats.org/officeDocument/2006/relationships/image" Target="../media/image4.jpeg"/><Relationship Id="rId4" Type="http://schemas.openxmlformats.org/officeDocument/2006/relationships/hyperlink" Target="http://www.funduszeeuropejskie.wrzos.org.pl/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radnik.ngo.pl/status-organziacji-pozytku-publicznego-opp-1pr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zielonasiec.pl/karta-etyczna-poe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Jaskrawoniebieski, niebieskie, zrzut ekranu, flaga&#10;&#10;Opis wygenerowany automatycznie">
            <a:extLst>
              <a:ext uri="{FF2B5EF4-FFF2-40B4-BE49-F238E27FC236}">
                <a16:creationId xmlns:a16="http://schemas.microsoft.com/office/drawing/2014/main" id="{424A910A-0570-FB7B-530C-C1CEB7692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27" b="4319"/>
          <a:stretch>
            <a:fillRect/>
          </a:stretch>
        </p:blipFill>
        <p:spPr>
          <a:xfrm>
            <a:off x="-14152" y="1034885"/>
            <a:ext cx="12188223" cy="557307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0951354-53A3-EAC0-5A37-4E45E5ECC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332" y="5945315"/>
            <a:ext cx="8223335" cy="888476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6BC46389-C0BC-F2C3-EF29-339EE468E451}"/>
              </a:ext>
            </a:extLst>
          </p:cNvPr>
          <p:cNvSpPr/>
          <p:nvPr/>
        </p:nvSpPr>
        <p:spPr>
          <a:xfrm>
            <a:off x="2862186" y="2224850"/>
            <a:ext cx="9026897" cy="3042459"/>
          </a:xfrm>
          <a:prstGeom prst="rect">
            <a:avLst/>
          </a:prstGeom>
          <a:solidFill>
            <a:srgbClr val="DA433D">
              <a:alpha val="5843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i="0" u="none" strike="noStrike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Działania wzmacniające udział organizacji pozarządowych w programowaniu i wdrażaniu Funduszy Europejskich. </a:t>
            </a:r>
            <a:endParaRPr lang="pl-PL" sz="1200" b="1" i="0" u="none" strike="noStrike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4E947CC-F244-DCD3-9A20-0C45685E1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02" y="304161"/>
            <a:ext cx="1979792" cy="633534"/>
          </a:xfrm>
          <a:prstGeom prst="rect">
            <a:avLst/>
          </a:prstGeom>
        </p:spPr>
      </p:pic>
      <p:pic>
        <p:nvPicPr>
          <p:cNvPr id="5" name="Obraz 4" descr="Związek Stowarzyszeń Polska Zielona Sieć | Warsaw">
            <a:extLst>
              <a:ext uri="{FF2B5EF4-FFF2-40B4-BE49-F238E27FC236}">
                <a16:creationId xmlns:a16="http://schemas.microsoft.com/office/drawing/2014/main" id="{19E9F491-A9C0-90F4-0DE9-16B946D455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649" b="18106"/>
          <a:stretch>
            <a:fillRect/>
          </a:stretch>
        </p:blipFill>
        <p:spPr>
          <a:xfrm>
            <a:off x="2478745" y="6280"/>
            <a:ext cx="1411937" cy="92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78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3E8FD48-825A-7A4E-AF8B-744B01B8ED84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48BD1F3-13A5-67DB-CAF6-06D2FC8CDAE2}"/>
              </a:ext>
            </a:extLst>
          </p:cNvPr>
          <p:cNvSpPr/>
          <p:nvPr/>
        </p:nvSpPr>
        <p:spPr>
          <a:xfrm>
            <a:off x="411480" y="292608"/>
            <a:ext cx="9829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Sześć zadań merytorycznych: od diagnozy do wpływu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3F1B967-4736-C821-27A1-555EAA3CAB23}"/>
              </a:ext>
            </a:extLst>
          </p:cNvPr>
          <p:cNvSpPr/>
          <p:nvPr/>
        </p:nvSpPr>
        <p:spPr>
          <a:xfrm>
            <a:off x="594360" y="114300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4FAF8"/>
          </a:solidFill>
          <a:ln w="12700">
            <a:solidFill>
              <a:srgbClr val="B9E2D7"/>
            </a:solidFill>
            <a:prstDash val="solid"/>
          </a:ln>
        </p:spPr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72257142-433D-E84C-9883-8D954E5B4861}"/>
              </a:ext>
            </a:extLst>
          </p:cNvPr>
          <p:cNvSpPr/>
          <p:nvPr/>
        </p:nvSpPr>
        <p:spPr>
          <a:xfrm>
            <a:off x="731520" y="1335024"/>
            <a:ext cx="502920" cy="502920"/>
          </a:xfrm>
          <a:prstGeom prst="ellipse">
            <a:avLst/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BF2E698-9E8E-8035-4EF0-46636C117A97}"/>
              </a:ext>
            </a:extLst>
          </p:cNvPr>
          <p:cNvSpPr/>
          <p:nvPr/>
        </p:nvSpPr>
        <p:spPr>
          <a:xfrm>
            <a:off x="731520" y="1453896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8A9F2FF-F00E-931F-1DAA-01C51AAC1018}"/>
              </a:ext>
            </a:extLst>
          </p:cNvPr>
          <p:cNvSpPr/>
          <p:nvPr/>
        </p:nvSpPr>
        <p:spPr>
          <a:xfrm>
            <a:off x="1344168" y="135331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Diagnoza dostępności FE dla NGO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B36A397-B7F8-4EF5-DAB7-6F33A96CD222}"/>
              </a:ext>
            </a:extLst>
          </p:cNvPr>
          <p:cNvSpPr/>
          <p:nvPr/>
        </p:nvSpPr>
        <p:spPr>
          <a:xfrm>
            <a:off x="1344168" y="1837944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dane, bariery, lessons learned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C0C28C4C-5C18-A277-F218-A2F335EC326A}"/>
              </a:ext>
            </a:extLst>
          </p:cNvPr>
          <p:cNvSpPr/>
          <p:nvPr/>
        </p:nvSpPr>
        <p:spPr>
          <a:xfrm>
            <a:off x="4407408" y="114300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4FAF8"/>
          </a:solidFill>
          <a:ln w="12700">
            <a:solidFill>
              <a:srgbClr val="B9E2D7"/>
            </a:solidFill>
            <a:prstDash val="solid"/>
          </a:ln>
        </p:spPr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BC50BBE-2C35-F128-7A6D-A94C7EABCE0C}"/>
              </a:ext>
            </a:extLst>
          </p:cNvPr>
          <p:cNvSpPr/>
          <p:nvPr/>
        </p:nvSpPr>
        <p:spPr>
          <a:xfrm>
            <a:off x="4544568" y="1335024"/>
            <a:ext cx="502920" cy="502920"/>
          </a:xfrm>
          <a:prstGeom prst="ellipse">
            <a:avLst/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BB6134B-A8DF-A6D9-E5D3-4567435EBD0C}"/>
              </a:ext>
            </a:extLst>
          </p:cNvPr>
          <p:cNvSpPr/>
          <p:nvPr/>
        </p:nvSpPr>
        <p:spPr>
          <a:xfrm>
            <a:off x="4544568" y="1453896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B48F332-3CEC-E4E6-AEAD-E1A5D1CAF4EC}"/>
              </a:ext>
            </a:extLst>
          </p:cNvPr>
          <p:cNvSpPr/>
          <p:nvPr/>
        </p:nvSpPr>
        <p:spPr>
          <a:xfrm>
            <a:off x="5157216" y="135331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Zasady horyzontalne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415B3B1A-85AE-A4E8-5E89-31BD189C2A6F}"/>
              </a:ext>
            </a:extLst>
          </p:cNvPr>
          <p:cNvSpPr/>
          <p:nvPr/>
        </p:nvSpPr>
        <p:spPr>
          <a:xfrm>
            <a:off x="5157216" y="1837944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równość, dostępność, DNSH, partnerstwo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A8609D2-3DF5-FD3F-E7A9-C9F54F3ED8FC}"/>
              </a:ext>
            </a:extLst>
          </p:cNvPr>
          <p:cNvSpPr/>
          <p:nvPr/>
        </p:nvSpPr>
        <p:spPr>
          <a:xfrm>
            <a:off x="8220456" y="1143000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4FAF8"/>
          </a:solidFill>
          <a:ln w="12700">
            <a:solidFill>
              <a:srgbClr val="B9E2D7"/>
            </a:solidFill>
            <a:prstDash val="solid"/>
          </a:ln>
        </p:spPr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CE99073D-73FF-CBFF-9760-A38E6A6BC148}"/>
              </a:ext>
            </a:extLst>
          </p:cNvPr>
          <p:cNvSpPr/>
          <p:nvPr/>
        </p:nvSpPr>
        <p:spPr>
          <a:xfrm>
            <a:off x="8357616" y="1335024"/>
            <a:ext cx="502920" cy="502920"/>
          </a:xfrm>
          <a:prstGeom prst="ellipse">
            <a:avLst/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92B5034B-E717-5815-137D-68EB18535C8D}"/>
              </a:ext>
            </a:extLst>
          </p:cNvPr>
          <p:cNvSpPr/>
          <p:nvPr/>
        </p:nvSpPr>
        <p:spPr>
          <a:xfrm>
            <a:off x="8357616" y="1453896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2C0A1C2-A832-66A3-12D2-469C2BAD4555}"/>
              </a:ext>
            </a:extLst>
          </p:cNvPr>
          <p:cNvSpPr/>
          <p:nvPr/>
        </p:nvSpPr>
        <p:spPr>
          <a:xfrm>
            <a:off x="8970264" y="135331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WRF 2028–2034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C1F5846E-AEA1-4AD0-9B24-1F72969EACA8}"/>
              </a:ext>
            </a:extLst>
          </p:cNvPr>
          <p:cNvSpPr/>
          <p:nvPr/>
        </p:nvSpPr>
        <p:spPr>
          <a:xfrm>
            <a:off x="8970264" y="1837944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policy papers, platformy, rzecznictwo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F46845C2-5C89-AF59-6A40-B14633139B60}"/>
              </a:ext>
            </a:extLst>
          </p:cNvPr>
          <p:cNvSpPr/>
          <p:nvPr/>
        </p:nvSpPr>
        <p:spPr>
          <a:xfrm>
            <a:off x="594360" y="303541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6F4FB"/>
          </a:solidFill>
          <a:ln w="12700">
            <a:solidFill>
              <a:srgbClr val="D5C7EE"/>
            </a:solidFill>
            <a:prstDash val="solid"/>
          </a:ln>
        </p:spPr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CDA3E2F2-1DE8-6C4B-8757-73176210AE69}"/>
              </a:ext>
            </a:extLst>
          </p:cNvPr>
          <p:cNvSpPr/>
          <p:nvPr/>
        </p:nvSpPr>
        <p:spPr>
          <a:xfrm>
            <a:off x="731520" y="3346704"/>
            <a:ext cx="502920" cy="502920"/>
          </a:xfrm>
          <a:prstGeom prst="ellipse">
            <a:avLst/>
          </a:prstGeom>
          <a:solidFill>
            <a:srgbClr val="7A4EB0"/>
          </a:solidFill>
          <a:ln w="12700">
            <a:solidFill>
              <a:srgbClr val="7A4EB0"/>
            </a:solidFill>
            <a:prstDash val="solid"/>
          </a:ln>
        </p:spPr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BC2A7E4C-4ACC-EE1E-B387-B84ADCBECE8F}"/>
              </a:ext>
            </a:extLst>
          </p:cNvPr>
          <p:cNvSpPr/>
          <p:nvPr/>
        </p:nvSpPr>
        <p:spPr>
          <a:xfrm>
            <a:off x="731520" y="3465576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2EC00532-5DA0-E962-2A4B-0162DFB30E79}"/>
              </a:ext>
            </a:extLst>
          </p:cNvPr>
          <p:cNvSpPr/>
          <p:nvPr/>
        </p:nvSpPr>
        <p:spPr>
          <a:xfrm>
            <a:off x="1344168" y="336499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Kontrola i monitoring projektów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B1553BC6-FCBE-C1C6-9519-AAFB2410CF3C}"/>
              </a:ext>
            </a:extLst>
          </p:cNvPr>
          <p:cNvSpPr/>
          <p:nvPr/>
        </p:nvSpPr>
        <p:spPr>
          <a:xfrm>
            <a:off x="1344168" y="3849624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prewencja korekt i ryzyk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3154E189-828C-C5E5-B309-F83ADD330002}"/>
              </a:ext>
            </a:extLst>
          </p:cNvPr>
          <p:cNvSpPr/>
          <p:nvPr/>
        </p:nvSpPr>
        <p:spPr>
          <a:xfrm>
            <a:off x="4407408" y="303541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6F4FB"/>
          </a:solidFill>
          <a:ln w="12700">
            <a:solidFill>
              <a:srgbClr val="D5C7EE"/>
            </a:solidFill>
            <a:prstDash val="solid"/>
          </a:ln>
        </p:spPr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418172B1-DDB6-A502-DFDF-973B86C6AA98}"/>
              </a:ext>
            </a:extLst>
          </p:cNvPr>
          <p:cNvSpPr/>
          <p:nvPr/>
        </p:nvSpPr>
        <p:spPr>
          <a:xfrm>
            <a:off x="4544568" y="3346704"/>
            <a:ext cx="502920" cy="502920"/>
          </a:xfrm>
          <a:prstGeom prst="ellipse">
            <a:avLst/>
          </a:prstGeom>
          <a:solidFill>
            <a:srgbClr val="7A4EB0"/>
          </a:solidFill>
          <a:ln w="12700">
            <a:solidFill>
              <a:srgbClr val="7A4EB0"/>
            </a:solidFill>
            <a:prstDash val="solid"/>
          </a:ln>
        </p:spPr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7137EEFE-112C-5F89-66DE-3C7FB9536764}"/>
              </a:ext>
            </a:extLst>
          </p:cNvPr>
          <p:cNvSpPr/>
          <p:nvPr/>
        </p:nvSpPr>
        <p:spPr>
          <a:xfrm>
            <a:off x="4544568" y="3465576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1F479EFC-54CE-37BE-1FF6-02EEBF3418BA}"/>
              </a:ext>
            </a:extLst>
          </p:cNvPr>
          <p:cNvSpPr/>
          <p:nvPr/>
        </p:nvSpPr>
        <p:spPr>
          <a:xfrm>
            <a:off x="5157216" y="336499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Wsparcie przedstawicieli/ek NGO w KM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1F2B1B9E-5F70-1B59-7A95-33997916CE7C}"/>
              </a:ext>
            </a:extLst>
          </p:cNvPr>
          <p:cNvSpPr/>
          <p:nvPr/>
        </p:nvSpPr>
        <p:spPr>
          <a:xfrm>
            <a:off x="5157216" y="3849624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zaplecze sieciowe i eksperckie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2AB95E96-B6C7-A6D7-F881-1F3BDC1D97B9}"/>
              </a:ext>
            </a:extLst>
          </p:cNvPr>
          <p:cNvSpPr/>
          <p:nvPr/>
        </p:nvSpPr>
        <p:spPr>
          <a:xfrm>
            <a:off x="8220456" y="303541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6F4FB"/>
          </a:solidFill>
          <a:ln w="12700">
            <a:solidFill>
              <a:srgbClr val="D5C7EE"/>
            </a:solidFill>
            <a:prstDash val="solid"/>
          </a:ln>
        </p:spPr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E48D85C6-848F-7324-593A-620FFD5D7012}"/>
              </a:ext>
            </a:extLst>
          </p:cNvPr>
          <p:cNvSpPr/>
          <p:nvPr/>
        </p:nvSpPr>
        <p:spPr>
          <a:xfrm>
            <a:off x="8357616" y="3346704"/>
            <a:ext cx="502920" cy="502920"/>
          </a:xfrm>
          <a:prstGeom prst="ellipse">
            <a:avLst/>
          </a:prstGeom>
          <a:solidFill>
            <a:srgbClr val="7A4EB0"/>
          </a:solidFill>
          <a:ln w="12700">
            <a:solidFill>
              <a:srgbClr val="7A4EB0"/>
            </a:solidFill>
            <a:prstDash val="solid"/>
          </a:ln>
        </p:spPr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6DD59D83-6A94-CE4B-54D3-E1000FED6F69}"/>
              </a:ext>
            </a:extLst>
          </p:cNvPr>
          <p:cNvSpPr/>
          <p:nvPr/>
        </p:nvSpPr>
        <p:spPr>
          <a:xfrm>
            <a:off x="8357616" y="3465576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94819258-F6D5-737E-AAD7-435163C4ACCA}"/>
              </a:ext>
            </a:extLst>
          </p:cNvPr>
          <p:cNvSpPr/>
          <p:nvPr/>
        </p:nvSpPr>
        <p:spPr>
          <a:xfrm>
            <a:off x="8970264" y="336499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Bazy wiedzy i komunikacja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BB4FD93A-888F-8398-3B4C-BDE0A5138B72}"/>
              </a:ext>
            </a:extLst>
          </p:cNvPr>
          <p:cNvSpPr/>
          <p:nvPr/>
        </p:nvSpPr>
        <p:spPr>
          <a:xfrm>
            <a:off x="8970264" y="3849624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portale, media, newslettery, podcasty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DB1F2268-FBA9-AFA9-71AB-6D2C5BB00EBA}"/>
              </a:ext>
            </a:extLst>
          </p:cNvPr>
          <p:cNvSpPr/>
          <p:nvPr/>
        </p:nvSpPr>
        <p:spPr>
          <a:xfrm>
            <a:off x="777240" y="4955650"/>
            <a:ext cx="10607040" cy="685800"/>
          </a:xfrm>
          <a:prstGeom prst="roundRect">
            <a:avLst>
              <a:gd name="adj" fmla="val 800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153A5B"/>
            </a:solidFill>
            <a:prstDash val="solid"/>
          </a:ln>
        </p:spPr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71F8132C-F6A4-48C7-9850-C486513613AD}"/>
              </a:ext>
            </a:extLst>
          </p:cNvPr>
          <p:cNvSpPr/>
          <p:nvPr/>
        </p:nvSpPr>
        <p:spPr>
          <a:xfrm>
            <a:off x="886968" y="5047090"/>
            <a:ext cx="103875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Wartość dodana partnerstwa: połączenie perspektywy zielonej transformacji, usług społecznych, doświadczeń KM, zaplecza eksperckiego i komunikacji sektorowej.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9" name="Obraz 38">
            <a:extLst>
              <a:ext uri="{FF2B5EF4-FFF2-40B4-BE49-F238E27FC236}">
                <a16:creationId xmlns:a16="http://schemas.microsoft.com/office/drawing/2014/main" id="{416960DE-00FE-1517-C0EB-CBD006777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440" y="5915770"/>
            <a:ext cx="7733404" cy="835542"/>
          </a:xfrm>
          <a:prstGeom prst="rect">
            <a:avLst/>
          </a:prstGeom>
        </p:spPr>
      </p:pic>
      <p:pic>
        <p:nvPicPr>
          <p:cNvPr id="40" name="Obraz 39">
            <a:extLst>
              <a:ext uri="{FF2B5EF4-FFF2-40B4-BE49-F238E27FC236}">
                <a16:creationId xmlns:a16="http://schemas.microsoft.com/office/drawing/2014/main" id="{D56CF9EC-945F-AA09-D551-06486A022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504" y="454140"/>
            <a:ext cx="1658736" cy="558226"/>
          </a:xfrm>
          <a:prstGeom prst="rect">
            <a:avLst/>
          </a:prstGeom>
        </p:spPr>
      </p:pic>
      <p:pic>
        <p:nvPicPr>
          <p:cNvPr id="41" name="Obraz 40" descr="Związek Stowarzyszeń Polska Zielona Sieć | Warsaw">
            <a:extLst>
              <a:ext uri="{FF2B5EF4-FFF2-40B4-BE49-F238E27FC236}">
                <a16:creationId xmlns:a16="http://schemas.microsoft.com/office/drawing/2014/main" id="{99D44BEE-E7B6-587A-C002-DFC72DF2BA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49" b="18106"/>
          <a:stretch>
            <a:fillRect/>
          </a:stretch>
        </p:blipFill>
        <p:spPr>
          <a:xfrm>
            <a:off x="9155128" y="422221"/>
            <a:ext cx="941236" cy="55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00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686CDE50-E8CC-4A4A-E759-1E7D23D1DEA8}"/>
              </a:ext>
            </a:extLst>
          </p:cNvPr>
          <p:cNvSpPr/>
          <p:nvPr/>
        </p:nvSpPr>
        <p:spPr>
          <a:xfrm>
            <a:off x="485335" y="562706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3B5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Przewidywane efekty projektu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C815E70-04E7-2197-57A7-F1ECCDFEA022}"/>
              </a:ext>
            </a:extLst>
          </p:cNvPr>
          <p:cNvSpPr/>
          <p:nvPr/>
        </p:nvSpPr>
        <p:spPr>
          <a:xfrm>
            <a:off x="622495" y="1111346"/>
            <a:ext cx="35204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DCFC6060-8AD0-4312-C122-F7942A734B7C}"/>
              </a:ext>
            </a:extLst>
          </p:cNvPr>
          <p:cNvSpPr/>
          <p:nvPr/>
        </p:nvSpPr>
        <p:spPr>
          <a:xfrm>
            <a:off x="622495" y="1111346"/>
            <a:ext cx="73152" cy="1874520"/>
          </a:xfrm>
          <a:prstGeom prst="rect">
            <a:avLst/>
          </a:prstGeom>
          <a:solidFill>
            <a:srgbClr val="0F76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3AF2245-E299-567A-DA35-48F0CAD860CF}"/>
              </a:ext>
            </a:extLst>
          </p:cNvPr>
          <p:cNvSpPr/>
          <p:nvPr/>
        </p:nvSpPr>
        <p:spPr>
          <a:xfrm>
            <a:off x="823663" y="1257650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 1: większa dostępność FE dla NGO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EDB6C7F-4050-7B46-59C0-A20A91D5F2EA}"/>
              </a:ext>
            </a:extLst>
          </p:cNvPr>
          <p:cNvSpPr/>
          <p:nvPr/>
        </p:nvSpPr>
        <p:spPr>
          <a:xfrm>
            <a:off x="851095" y="1614266"/>
            <a:ext cx="3108960" cy="125272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Zmapowane bariery, ułatwienia i dobre praktyki w programach.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Rekomendacje operacyjne dla instytucji systemu FE.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Lepsze dopasowanie informacji o FE do potrzeb sektora.</a:t>
            </a: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09AC5679-D7A3-84A3-DA44-59CC6BE69FB7}"/>
              </a:ext>
            </a:extLst>
          </p:cNvPr>
          <p:cNvSpPr/>
          <p:nvPr/>
        </p:nvSpPr>
        <p:spPr>
          <a:xfrm>
            <a:off x="4325815" y="1111346"/>
            <a:ext cx="35204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8CD071E-307A-B854-F412-BFC08C6F190D}"/>
              </a:ext>
            </a:extLst>
          </p:cNvPr>
          <p:cNvSpPr/>
          <p:nvPr/>
        </p:nvSpPr>
        <p:spPr>
          <a:xfrm>
            <a:off x="4325815" y="1111346"/>
            <a:ext cx="73152" cy="1874520"/>
          </a:xfrm>
          <a:prstGeom prst="rect">
            <a:avLst/>
          </a:prstGeom>
          <a:solidFill>
            <a:srgbClr val="1D4ED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F3EF2BE-C35C-9B81-0FDF-C2968FD8158A}"/>
              </a:ext>
            </a:extLst>
          </p:cNvPr>
          <p:cNvSpPr/>
          <p:nvPr/>
        </p:nvSpPr>
        <p:spPr>
          <a:xfrm>
            <a:off x="4526983" y="1257650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 2: wyższa jakość wdrażania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2C895351-F8AE-7E37-E49F-AAB4B1D4AEEC}"/>
              </a:ext>
            </a:extLst>
          </p:cNvPr>
          <p:cNvSpPr/>
          <p:nvPr/>
        </p:nvSpPr>
        <p:spPr>
          <a:xfrm>
            <a:off x="4554415" y="1614266"/>
            <a:ext cx="3108960" cy="1252728"/>
          </a:xfrm>
          <a:prstGeom prst="rect">
            <a:avLst/>
          </a:prstGeom>
          <a:noFill/>
          <a:ln/>
        </p:spPr>
        <p:txBody>
          <a:bodyPr wrap="square" rtlCol="0" anchor="t">
            <a:normAutofit lnSpcReduction="10000"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Większe kompetencje NGO w aplikowaniu, realizacji i przygotowaniu do kontroli.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Praktyczne stosowanie zasad horyzontalnych.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Ograniczanie ryzyk korekt i naruszeń praw podstawowych.</a:t>
            </a: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E42EDB06-AB19-940C-2B55-F36CF16B5FCC}"/>
              </a:ext>
            </a:extLst>
          </p:cNvPr>
          <p:cNvSpPr/>
          <p:nvPr/>
        </p:nvSpPr>
        <p:spPr>
          <a:xfrm>
            <a:off x="8029135" y="1111346"/>
            <a:ext cx="35204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72FA0BDC-A970-F961-B708-A4E8E8027CCB}"/>
              </a:ext>
            </a:extLst>
          </p:cNvPr>
          <p:cNvSpPr/>
          <p:nvPr/>
        </p:nvSpPr>
        <p:spPr>
          <a:xfrm>
            <a:off x="8029135" y="1111346"/>
            <a:ext cx="73152" cy="1874520"/>
          </a:xfrm>
          <a:prstGeom prst="rect">
            <a:avLst/>
          </a:prstGeom>
          <a:solidFill>
            <a:srgbClr val="7A3E9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40634FE3-20AD-0D41-00F7-607F9C6BB54E}"/>
              </a:ext>
            </a:extLst>
          </p:cNvPr>
          <p:cNvSpPr/>
          <p:nvPr/>
        </p:nvSpPr>
        <p:spPr>
          <a:xfrm>
            <a:off x="8230303" y="1257650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 3: silniejsze partnerstwo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F1401B61-DB04-0F63-C1D8-321072C4D8DB}"/>
              </a:ext>
            </a:extLst>
          </p:cNvPr>
          <p:cNvSpPr/>
          <p:nvPr/>
        </p:nvSpPr>
        <p:spPr>
          <a:xfrm>
            <a:off x="8257735" y="1614266"/>
            <a:ext cx="3108960" cy="1252728"/>
          </a:xfrm>
          <a:prstGeom prst="rect">
            <a:avLst/>
          </a:prstGeom>
          <a:noFill/>
          <a:ln/>
        </p:spPr>
        <p:txBody>
          <a:bodyPr wrap="square" rtlCol="0" anchor="t">
            <a:normAutofit lnSpcReduction="10000"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Zaplecze dla przedstawicieli/ek NGO w KM.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Uporządkowany przepływ informacji między regionami, poziomem krajowym i UE.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Wzmocnienie pozycji sektora w dialogu z instytucjami.</a:t>
            </a: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DCDD1730-DC90-F328-D394-0FE2739F3173}"/>
              </a:ext>
            </a:extLst>
          </p:cNvPr>
          <p:cNvSpPr/>
          <p:nvPr/>
        </p:nvSpPr>
        <p:spPr>
          <a:xfrm>
            <a:off x="622495" y="3305906"/>
            <a:ext cx="352044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9374970-6CFE-0CEE-1D30-0E2C41DEEEA4}"/>
              </a:ext>
            </a:extLst>
          </p:cNvPr>
          <p:cNvSpPr/>
          <p:nvPr/>
        </p:nvSpPr>
        <p:spPr>
          <a:xfrm>
            <a:off x="622495" y="3305906"/>
            <a:ext cx="73152" cy="1645920"/>
          </a:xfrm>
          <a:prstGeom prst="rect">
            <a:avLst/>
          </a:prstGeom>
          <a:solidFill>
            <a:srgbClr val="C46A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E7A97DE4-D876-F8CB-22C3-2349CA71A400}"/>
              </a:ext>
            </a:extLst>
          </p:cNvPr>
          <p:cNvSpPr/>
          <p:nvPr/>
        </p:nvSpPr>
        <p:spPr>
          <a:xfrm>
            <a:off x="823663" y="3452210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 4: wkład NGO w lata 2028–2034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116C563D-A46E-A92A-7EAC-EA1AB1DD4274}"/>
              </a:ext>
            </a:extLst>
          </p:cNvPr>
          <p:cNvSpPr/>
          <p:nvPr/>
        </p:nvSpPr>
        <p:spPr>
          <a:xfrm>
            <a:off x="851095" y="3808826"/>
            <a:ext cx="3108960" cy="1024128"/>
          </a:xfrm>
          <a:prstGeom prst="rect">
            <a:avLst/>
          </a:prstGeom>
          <a:noFill/>
          <a:ln/>
        </p:spPr>
        <p:txBody>
          <a:bodyPr wrap="square" rtlCol="0" anchor="t">
            <a:normAutofit fontScale="92500" lnSpcReduction="10000"/>
          </a:bodyPr>
          <a:lstStyle/>
          <a:p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Stanowiska i rekomendacje dla WRF oraz PPKR.</a:t>
            </a:r>
          </a:p>
          <a:p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Argumenty oparte na danych i doświadczeniach wdrożeniowych 2021–2027.</a:t>
            </a: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B4ADD5E2-8BA6-B40B-5A91-38306A031740}"/>
              </a:ext>
            </a:extLst>
          </p:cNvPr>
          <p:cNvSpPr/>
          <p:nvPr/>
        </p:nvSpPr>
        <p:spPr>
          <a:xfrm>
            <a:off x="4325815" y="3305906"/>
            <a:ext cx="352044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8F49FDA7-1C8A-2170-685E-039B75CA5F07}"/>
              </a:ext>
            </a:extLst>
          </p:cNvPr>
          <p:cNvSpPr/>
          <p:nvPr/>
        </p:nvSpPr>
        <p:spPr>
          <a:xfrm>
            <a:off x="4325815" y="3305906"/>
            <a:ext cx="73152" cy="1645920"/>
          </a:xfrm>
          <a:prstGeom prst="rect">
            <a:avLst/>
          </a:prstGeom>
          <a:solidFill>
            <a:srgbClr val="5A9A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0057624B-8F0C-50AD-54A8-5A19F7035C56}"/>
              </a:ext>
            </a:extLst>
          </p:cNvPr>
          <p:cNvSpPr/>
          <p:nvPr/>
        </p:nvSpPr>
        <p:spPr>
          <a:xfrm>
            <a:off x="4526983" y="3452210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 5: trwała baza wiedzy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B84453B9-3B59-749A-F8E8-84DFBC92B076}"/>
              </a:ext>
            </a:extLst>
          </p:cNvPr>
          <p:cNvSpPr/>
          <p:nvPr/>
        </p:nvSpPr>
        <p:spPr>
          <a:xfrm>
            <a:off x="4554415" y="3808826"/>
            <a:ext cx="3108960" cy="1024128"/>
          </a:xfrm>
          <a:prstGeom prst="rect">
            <a:avLst/>
          </a:prstGeom>
          <a:noFill/>
          <a:ln/>
        </p:spPr>
        <p:txBody>
          <a:bodyPr wrap="square" rtlCol="0" anchor="t">
            <a:normAutofit fontScale="85000" lnSpcReduction="10000"/>
          </a:bodyPr>
          <a:lstStyle/>
          <a:p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Dwa portale jako repozytoria wiedzy, analiz i materiałów edukacyjnych.</a:t>
            </a:r>
          </a:p>
          <a:p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Materiały możliwe do dalszego wykorzystania po zakończeniu projektu.</a:t>
            </a: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5D3D20EF-23DA-C25F-1C94-8100FDABA1B7}"/>
              </a:ext>
            </a:extLst>
          </p:cNvPr>
          <p:cNvSpPr/>
          <p:nvPr/>
        </p:nvSpPr>
        <p:spPr>
          <a:xfrm>
            <a:off x="8029135" y="3305906"/>
            <a:ext cx="352044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6CAAFED7-9A90-2B41-19EA-B09700DD3DC5}"/>
              </a:ext>
            </a:extLst>
          </p:cNvPr>
          <p:cNvSpPr/>
          <p:nvPr/>
        </p:nvSpPr>
        <p:spPr>
          <a:xfrm>
            <a:off x="8029135" y="3305906"/>
            <a:ext cx="73152" cy="1645920"/>
          </a:xfrm>
          <a:prstGeom prst="rect">
            <a:avLst/>
          </a:prstGeom>
          <a:solidFill>
            <a:srgbClr val="B91C1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7212D342-B103-9241-811D-D236108E7B6E}"/>
              </a:ext>
            </a:extLst>
          </p:cNvPr>
          <p:cNvSpPr/>
          <p:nvPr/>
        </p:nvSpPr>
        <p:spPr>
          <a:xfrm>
            <a:off x="8230303" y="3452210"/>
            <a:ext cx="31912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 6: widoczność roli NGO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D78C4093-34C4-36A7-9E13-04834B4768D5}"/>
              </a:ext>
            </a:extLst>
          </p:cNvPr>
          <p:cNvSpPr/>
          <p:nvPr/>
        </p:nvSpPr>
        <p:spPr>
          <a:xfrm>
            <a:off x="8257735" y="3808826"/>
            <a:ext cx="3108960" cy="102412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Promowanie pozytywnego wizerunku FE i społecznej wartości interwencji.</a:t>
            </a:r>
          </a:p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Pokazanie NGO jako partnerów polityk publicznych, nie tylko beneficjentów.</a:t>
            </a: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2AF9B91F-9850-E9B1-8334-E2091E186445}"/>
              </a:ext>
            </a:extLst>
          </p:cNvPr>
          <p:cNvSpPr/>
          <p:nvPr/>
        </p:nvSpPr>
        <p:spPr>
          <a:xfrm>
            <a:off x="622495" y="5079842"/>
            <a:ext cx="10927080" cy="649224"/>
          </a:xfrm>
          <a:prstGeom prst="roundRect">
            <a:avLst>
              <a:gd name="adj" fmla="val 14545"/>
            </a:avLst>
          </a:prstGeom>
          <a:solidFill>
            <a:srgbClr val="EAF3FF"/>
          </a:solidFill>
          <a:ln w="10160">
            <a:solidFill>
              <a:srgbClr val="CFE1F5"/>
            </a:solidFill>
            <a:prstDash val="solid"/>
          </a:ln>
        </p:spPr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CEEA292E-8457-1981-B5C6-88D5C3123A74}"/>
              </a:ext>
            </a:extLst>
          </p:cNvPr>
          <p:cNvSpPr/>
          <p:nvPr/>
        </p:nvSpPr>
        <p:spPr>
          <a:xfrm>
            <a:off x="851095" y="5381594"/>
            <a:ext cx="10469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83B56"/>
                </a:solidFill>
              </a:rPr>
              <a:t>Efekt systemowy: bardziej przejrzysty, partnerski i dostępny system Funduszy Europejskich dla organizacji społeczeństwa obywatelskiego.</a:t>
            </a:r>
            <a:endParaRPr lang="en-US" dirty="0"/>
          </a:p>
        </p:txBody>
      </p:sp>
      <p:sp>
        <p:nvSpPr>
          <p:cNvPr id="31" name="Slide Number Placeholder 0">
            <a:extLst>
              <a:ext uri="{FF2B5EF4-FFF2-40B4-BE49-F238E27FC236}">
                <a16:creationId xmlns:a16="http://schemas.microsoft.com/office/drawing/2014/main" id="{AFBD4F67-9DBF-E8F5-A09C-2D75BC49574D}"/>
              </a:ext>
            </a:extLst>
          </p:cNvPr>
          <p:cNvSpPr txBox="1">
            <a:spLocks/>
          </p:cNvSpPr>
          <p:nvPr/>
        </p:nvSpPr>
        <p:spPr>
          <a:xfrm>
            <a:off x="110642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680" kern="1200">
                <a:solidFill>
                  <a:srgbClr val="5B6770"/>
                </a:solidFill>
                <a:latin typeface="Aptos"/>
                <a:ea typeface="Aptos"/>
                <a:cs typeface="Apto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021451-1387-4CA6-816F-3879F97B5CBC}" type="slidenum">
              <a:rPr lang="en-US" smtClean="0"/>
              <a:pPr algn="l"/>
              <a:t>11</a:t>
            </a:fld>
            <a:endParaRPr lang="en-US"/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83C69573-B80D-EEC5-CD42-4FD3613CD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981" y="5947974"/>
            <a:ext cx="7116184" cy="768856"/>
          </a:xfrm>
          <a:prstGeom prst="rect">
            <a:avLst/>
          </a:prstGeom>
        </p:spPr>
      </p:pic>
      <p:sp>
        <p:nvSpPr>
          <p:cNvPr id="35" name="Shape 0">
            <a:extLst>
              <a:ext uri="{FF2B5EF4-FFF2-40B4-BE49-F238E27FC236}">
                <a16:creationId xmlns:a16="http://schemas.microsoft.com/office/drawing/2014/main" id="{F0D7B85E-5447-D1A7-1FA5-279AC93F9B97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39A58A"/>
            </a:solidFill>
            <a:prstDash val="solid"/>
          </a:ln>
        </p:spPr>
      </p:sp>
      <p:pic>
        <p:nvPicPr>
          <p:cNvPr id="36" name="Obraz 35">
            <a:extLst>
              <a:ext uri="{FF2B5EF4-FFF2-40B4-BE49-F238E27FC236}">
                <a16:creationId xmlns:a16="http://schemas.microsoft.com/office/drawing/2014/main" id="{8A0C0C0D-9162-798A-873E-1387BF69A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504" y="454140"/>
            <a:ext cx="1658736" cy="558226"/>
          </a:xfrm>
          <a:prstGeom prst="rect">
            <a:avLst/>
          </a:prstGeom>
        </p:spPr>
      </p:pic>
      <p:pic>
        <p:nvPicPr>
          <p:cNvPr id="37" name="Obraz 36" descr="Związek Stowarzyszeń Polska Zielona Sieć | Warsaw">
            <a:extLst>
              <a:ext uri="{FF2B5EF4-FFF2-40B4-BE49-F238E27FC236}">
                <a16:creationId xmlns:a16="http://schemas.microsoft.com/office/drawing/2014/main" id="{C03FC5F8-85F1-D156-AE87-1B5F1112D9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49" b="18106"/>
          <a:stretch>
            <a:fillRect/>
          </a:stretch>
        </p:blipFill>
        <p:spPr>
          <a:xfrm>
            <a:off x="9155128" y="422221"/>
            <a:ext cx="941236" cy="55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7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28B56A1-03AE-3A55-FE61-B169ADA7F3C5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F6A630B-84B2-2DD7-B338-BEFD1EDF4D46}"/>
              </a:ext>
            </a:extLst>
          </p:cNvPr>
          <p:cNvSpPr/>
          <p:nvPr/>
        </p:nvSpPr>
        <p:spPr>
          <a:xfrm>
            <a:off x="667512" y="842147"/>
            <a:ext cx="8908366" cy="3404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Założenia zadań: diagnoza, standardy, </a:t>
            </a:r>
          </a:p>
          <a:p>
            <a:pPr marL="0" indent="0">
              <a:buNone/>
            </a:pPr>
            <a:r>
              <a:rPr lang="en-US" sz="2500" b="1" dirty="0" err="1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przyszła</a:t>
            </a:r>
            <a:r>
              <a:rPr lang="en-US" sz="2500" b="1" dirty="0">
                <a:solidFill>
                  <a:srgbClr val="153A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perspektywa</a:t>
            </a:r>
            <a:endParaRPr lang="en-US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2E4C7DA-8009-7565-CB14-6C8B347BCB21}"/>
              </a:ext>
            </a:extLst>
          </p:cNvPr>
          <p:cNvSpPr/>
          <p:nvPr/>
        </p:nvSpPr>
        <p:spPr>
          <a:xfrm>
            <a:off x="594360" y="1797151"/>
            <a:ext cx="3383280" cy="411480"/>
          </a:xfrm>
          <a:prstGeom prst="roundRect">
            <a:avLst>
              <a:gd name="adj" fmla="val 13333"/>
            </a:avLst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189D5F6-D983-82BE-26FB-30A7C1AF5F41}"/>
              </a:ext>
            </a:extLst>
          </p:cNvPr>
          <p:cNvSpPr/>
          <p:nvPr/>
        </p:nvSpPr>
        <p:spPr>
          <a:xfrm>
            <a:off x="704088" y="1888591"/>
            <a:ext cx="31638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Zadanie 1. Dostępność FE dla NGO</a:t>
            </a:r>
            <a:endParaRPr lang="en-US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9822961-8785-B07D-321D-CBEC722A2AE7}"/>
              </a:ext>
            </a:extLst>
          </p:cNvPr>
          <p:cNvSpPr/>
          <p:nvPr/>
        </p:nvSpPr>
        <p:spPr>
          <a:xfrm>
            <a:off x="685800" y="2418943"/>
            <a:ext cx="315468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/>
          </a:bodyPr>
          <a:lstStyle/>
          <a:p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analiza programów krajowych i regionalnych oraz dokumentów wdrożeniowych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warsztaty/wywiady fokusowe z NGO, KM i instytucjami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raporty z rekomendacjami operacyjnymi i komunikacją wyników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3B528A0-BD5C-7CEE-BC36-44ABD49D2707}"/>
              </a:ext>
            </a:extLst>
          </p:cNvPr>
          <p:cNvSpPr/>
          <p:nvPr/>
        </p:nvSpPr>
        <p:spPr>
          <a:xfrm>
            <a:off x="4407408" y="1797151"/>
            <a:ext cx="3383280" cy="411480"/>
          </a:xfrm>
          <a:prstGeom prst="roundRect">
            <a:avLst>
              <a:gd name="adj" fmla="val 13333"/>
            </a:avLst>
          </a:prstGeom>
          <a:solidFill>
            <a:srgbClr val="7A4EB0"/>
          </a:solidFill>
          <a:ln w="12700">
            <a:solidFill>
              <a:srgbClr val="7A4EB0"/>
            </a:solidFill>
            <a:prstDash val="solid"/>
          </a:ln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1E9D0AF-AA4F-6228-07E9-D8C2FD02DA07}"/>
              </a:ext>
            </a:extLst>
          </p:cNvPr>
          <p:cNvSpPr/>
          <p:nvPr/>
        </p:nvSpPr>
        <p:spPr>
          <a:xfrm>
            <a:off x="4517136" y="1888591"/>
            <a:ext cx="31638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Zadanie 2. Zasady horyzontalne</a:t>
            </a:r>
            <a:endParaRPr lang="en-US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3F619B2-C62E-1700-BEC2-119AF0C7B93C}"/>
              </a:ext>
            </a:extLst>
          </p:cNvPr>
          <p:cNvSpPr/>
          <p:nvPr/>
        </p:nvSpPr>
        <p:spPr>
          <a:xfrm>
            <a:off x="4498848" y="2418942"/>
            <a:ext cx="3154680" cy="1590349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praktyczna interpretacja zasad w dokumentach, kryteriach, monitoringu i kontroli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równość kobiet i mężczyzn, dostępność, niedyskryminacja, partnerstwo, zrównoważony rozwój, DNSH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odniesienie do Karty Praw Podstawowych UE i Europejskiego Filaru Praw Socjalnych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1ACC5CB0-97A1-570A-9A43-D19877DDCD3D}"/>
              </a:ext>
            </a:extLst>
          </p:cNvPr>
          <p:cNvSpPr/>
          <p:nvPr/>
        </p:nvSpPr>
        <p:spPr>
          <a:xfrm>
            <a:off x="8211312" y="1797151"/>
            <a:ext cx="3383280" cy="411480"/>
          </a:xfrm>
          <a:prstGeom prst="roundRect">
            <a:avLst>
              <a:gd name="adj" fmla="val 13333"/>
            </a:avLst>
          </a:prstGeom>
          <a:solidFill>
            <a:srgbClr val="153A5B"/>
          </a:solidFill>
          <a:ln w="12700">
            <a:solidFill>
              <a:srgbClr val="153A5B"/>
            </a:solidFill>
            <a:prstDash val="solid"/>
          </a:ln>
        </p:spPr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FD0D7CD7-11C6-2422-3999-E7897559A726}"/>
              </a:ext>
            </a:extLst>
          </p:cNvPr>
          <p:cNvSpPr/>
          <p:nvPr/>
        </p:nvSpPr>
        <p:spPr>
          <a:xfrm>
            <a:off x="8321040" y="1888591"/>
            <a:ext cx="31638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Zadanie 3. WRF 2028–2034</a:t>
            </a:r>
            <a:endParaRPr lang="en-US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B6D742D-3B8C-E745-F5C9-2D4DBD3E977B}"/>
              </a:ext>
            </a:extLst>
          </p:cNvPr>
          <p:cNvSpPr/>
          <p:nvPr/>
        </p:nvSpPr>
        <p:spPr>
          <a:xfrm>
            <a:off x="8302752" y="2418943"/>
            <a:ext cx="3154680" cy="15903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platformy współpracy: MFF PL oraz platforma WRZOS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policy papers, stanowiska, konsultacje i seminarium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2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rzecznictwo krajowe, regionalne i europejskie; włączenie perspektywy NGO do PPKR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699AF8D4-9062-DD9D-9BC1-76A0EEC98348}"/>
              </a:ext>
            </a:extLst>
          </p:cNvPr>
          <p:cNvSpPr/>
          <p:nvPr/>
        </p:nvSpPr>
        <p:spPr>
          <a:xfrm>
            <a:off x="1143000" y="4434840"/>
            <a:ext cx="9875520" cy="384048"/>
          </a:xfrm>
          <a:prstGeom prst="roundRect">
            <a:avLst>
              <a:gd name="adj" fmla="val 14286"/>
            </a:avLst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CA1FA372-C741-EBBC-C4EC-60A94746A3F2}"/>
              </a:ext>
            </a:extLst>
          </p:cNvPr>
          <p:cNvSpPr/>
          <p:nvPr/>
        </p:nvSpPr>
        <p:spPr>
          <a:xfrm>
            <a:off x="1252728" y="4526280"/>
            <a:ext cx="96560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Wspólne założenie wdrożeniowe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3536FE40-C888-9490-AEC5-91397D33682C}"/>
              </a:ext>
            </a:extLst>
          </p:cNvPr>
          <p:cNvSpPr/>
          <p:nvPr/>
        </p:nvSpPr>
        <p:spPr>
          <a:xfrm>
            <a:off x="1143000" y="4983480"/>
            <a:ext cx="9875520" cy="685800"/>
          </a:xfrm>
          <a:prstGeom prst="roundRect">
            <a:avLst>
              <a:gd name="adj" fmla="val 8000"/>
            </a:avLst>
          </a:prstGeom>
          <a:solidFill>
            <a:srgbClr val="E9F5F2"/>
          </a:solidFill>
          <a:ln w="12700">
            <a:solidFill>
              <a:srgbClr val="C9E8DF"/>
            </a:solidFill>
            <a:prstDash val="solid"/>
          </a:ln>
        </p:spPr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F35F435-8914-E37A-C703-650F48178203}"/>
              </a:ext>
            </a:extLst>
          </p:cNvPr>
          <p:cNvSpPr/>
          <p:nvPr/>
        </p:nvSpPr>
        <p:spPr>
          <a:xfrm>
            <a:off x="1252728" y="5074920"/>
            <a:ext cx="96560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Produkty analityczne nie są „raportami do szuflady”: mają zasilać decyzje instytucji systemu FE, prace KM oraz stanowiska sektora w procesie programowania nowej perspektywy.</a:t>
            </a:r>
            <a:endParaRPr lang="en-US" sz="13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C04A7B08-B9A0-E392-88B8-304265CDD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981" y="5947974"/>
            <a:ext cx="7116184" cy="768856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EE5EB5CD-21CC-32EA-2A7E-C3AAE72F9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504" y="454140"/>
            <a:ext cx="1658736" cy="558226"/>
          </a:xfrm>
          <a:prstGeom prst="rect">
            <a:avLst/>
          </a:prstGeom>
        </p:spPr>
      </p:pic>
      <p:pic>
        <p:nvPicPr>
          <p:cNvPr id="22" name="Obraz 21" descr="Związek Stowarzyszeń Polska Zielona Sieć | Warsaw">
            <a:extLst>
              <a:ext uri="{FF2B5EF4-FFF2-40B4-BE49-F238E27FC236}">
                <a16:creationId xmlns:a16="http://schemas.microsoft.com/office/drawing/2014/main" id="{5CAE9140-80CE-2183-573A-658DFCCFE8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49" b="18106"/>
          <a:stretch>
            <a:fillRect/>
          </a:stretch>
        </p:blipFill>
        <p:spPr>
          <a:xfrm>
            <a:off x="9155128" y="422221"/>
            <a:ext cx="941236" cy="55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15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21B2A1D-F7E0-9888-0055-AADBB133D9D1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C5A0246-29F9-3AB6-7FB4-35194349CEE6}"/>
              </a:ext>
            </a:extLst>
          </p:cNvPr>
          <p:cNvSpPr/>
          <p:nvPr/>
        </p:nvSpPr>
        <p:spPr>
          <a:xfrm>
            <a:off x="411480" y="292607"/>
            <a:ext cx="11299874" cy="4571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Założenia zadań: wdrażanie projektów, KM i komunikacja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26576429-7816-1C5D-9D83-9E37156CA5F5}"/>
              </a:ext>
            </a:extLst>
          </p:cNvPr>
          <p:cNvSpPr/>
          <p:nvPr/>
        </p:nvSpPr>
        <p:spPr>
          <a:xfrm>
            <a:off x="640080" y="1024128"/>
            <a:ext cx="5212080" cy="457200"/>
          </a:xfrm>
          <a:prstGeom prst="roundRect">
            <a:avLst>
              <a:gd name="adj" fmla="val 12000"/>
            </a:avLst>
          </a:prstGeom>
          <a:solidFill>
            <a:srgbClr val="153A5B"/>
          </a:solidFill>
          <a:ln w="12700">
            <a:solidFill>
              <a:srgbClr val="153A5B"/>
            </a:solidFill>
            <a:prstDash val="solid"/>
          </a:ln>
        </p:spPr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FFD936E-A17A-524D-2088-399F74A3FE9A}"/>
              </a:ext>
            </a:extLst>
          </p:cNvPr>
          <p:cNvSpPr/>
          <p:nvPr/>
        </p:nvSpPr>
        <p:spPr>
          <a:xfrm>
            <a:off x="749808" y="1115568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Zadanie 4. Monitoring i kontrola projektów NGO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59A88DB-9280-CE45-EAFD-2A8D48A371A2}"/>
              </a:ext>
            </a:extLst>
          </p:cNvPr>
          <p:cNvSpPr/>
          <p:nvPr/>
        </p:nvSpPr>
        <p:spPr>
          <a:xfrm>
            <a:off x="804672" y="1664208"/>
            <a:ext cx="4800600" cy="1508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materiał informacyjno-edukacyjny o zasadach prowadzenia i kontroli projektów FE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webinaria/spotkania dla NGO: dokumentacja, finanse, zgodność z zasadami horyzontalnymi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analiza lessons learned przekazywana instytucjom jako informacja zwrotna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04FFB724-0AFA-2A50-6F21-8BB6E96F6139}"/>
              </a:ext>
            </a:extLst>
          </p:cNvPr>
          <p:cNvSpPr/>
          <p:nvPr/>
        </p:nvSpPr>
        <p:spPr>
          <a:xfrm>
            <a:off x="6355080" y="1024128"/>
            <a:ext cx="5212080" cy="457200"/>
          </a:xfrm>
          <a:prstGeom prst="roundRect">
            <a:avLst>
              <a:gd name="adj" fmla="val 12000"/>
            </a:avLst>
          </a:prstGeom>
          <a:solidFill>
            <a:srgbClr val="39A58A"/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77063961-D488-5797-AE99-F86709CADB49}"/>
              </a:ext>
            </a:extLst>
          </p:cNvPr>
          <p:cNvSpPr/>
          <p:nvPr/>
        </p:nvSpPr>
        <p:spPr>
          <a:xfrm>
            <a:off x="6464808" y="1115568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Zadanie 5. Komitety Monitorujące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588DC3-6D93-BACA-C4E3-A1503586A1E2}"/>
              </a:ext>
            </a:extLst>
          </p:cNvPr>
          <p:cNvSpPr/>
          <p:nvPr/>
        </p:nvSpPr>
        <p:spPr>
          <a:xfrm>
            <a:off x="6519672" y="1664208"/>
            <a:ext cx="4800600" cy="1508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materiał o roli, procedurach i odpowiedzialności w KM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WRZOS: 4 webinaria/spotkania robocze dla przedstawicieli/ek NGO w KM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PZS: 10 spotkań Zielonych Komitetów i 20 interwencji problemowych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76E2D8EA-5CF3-32C9-F85E-FA54F1AD9D97}"/>
              </a:ext>
            </a:extLst>
          </p:cNvPr>
          <p:cNvSpPr/>
          <p:nvPr/>
        </p:nvSpPr>
        <p:spPr>
          <a:xfrm>
            <a:off x="640080" y="3671668"/>
            <a:ext cx="5212080" cy="457200"/>
          </a:xfrm>
          <a:prstGeom prst="roundRect">
            <a:avLst>
              <a:gd name="adj" fmla="val 12000"/>
            </a:avLst>
          </a:prstGeom>
          <a:solidFill>
            <a:srgbClr val="7A4EB0"/>
          </a:solidFill>
          <a:ln w="12700">
            <a:solidFill>
              <a:srgbClr val="7A4EB0"/>
            </a:solidFill>
            <a:prstDash val="solid"/>
          </a:ln>
        </p:spPr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DA37685-96D4-6C39-029A-B27A2596B053}"/>
              </a:ext>
            </a:extLst>
          </p:cNvPr>
          <p:cNvSpPr/>
          <p:nvPr/>
        </p:nvSpPr>
        <p:spPr>
          <a:xfrm>
            <a:off x="749808" y="3716685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Zadanie 6. Bazy wiedzy i informacja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D11A66DA-22EC-3AAB-917A-583D40EFDFFC}"/>
              </a:ext>
            </a:extLst>
          </p:cNvPr>
          <p:cNvSpPr/>
          <p:nvPr/>
        </p:nvSpPr>
        <p:spPr>
          <a:xfrm>
            <a:off x="804672" y="4663440"/>
            <a:ext cx="4800600" cy="1051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zielonefundusze.pl: zielona transformacja, DNSH, media, podcasty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funduszeeuropejskie.wrzos.org.pl: FE dla NGO, WRF, newslettery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komunikacja upraszcza hermetyczny język funduszy i zwiększa wykorzystanie produktów projektu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ECA817EF-63A4-DB10-31E7-8C41687DC7CB}"/>
              </a:ext>
            </a:extLst>
          </p:cNvPr>
          <p:cNvSpPr/>
          <p:nvPr/>
        </p:nvSpPr>
        <p:spPr>
          <a:xfrm>
            <a:off x="6355080" y="3671666"/>
            <a:ext cx="5212080" cy="457200"/>
          </a:xfrm>
          <a:prstGeom prst="roundRect">
            <a:avLst>
              <a:gd name="adj" fmla="val 12000"/>
            </a:avLst>
          </a:prstGeom>
          <a:solidFill>
            <a:srgbClr val="6AA84F"/>
          </a:solidFill>
          <a:ln w="12700">
            <a:solidFill>
              <a:srgbClr val="6AA84F"/>
            </a:solidFill>
            <a:prstDash val="solid"/>
          </a:ln>
        </p:spPr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8FB0CF91-3BBF-C77E-6869-691028532627}"/>
              </a:ext>
            </a:extLst>
          </p:cNvPr>
          <p:cNvSpPr/>
          <p:nvPr/>
        </p:nvSpPr>
        <p:spPr>
          <a:xfrm>
            <a:off x="6464808" y="3763106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Zarządzanie jako zaplecze jakości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A1A34640-B083-C114-291D-A04A079488EA}"/>
              </a:ext>
            </a:extLst>
          </p:cNvPr>
          <p:cNvSpPr/>
          <p:nvPr/>
        </p:nvSpPr>
        <p:spPr>
          <a:xfrm>
            <a:off x="6519672" y="4466294"/>
            <a:ext cx="4800600" cy="1051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koordynacja merytoryczna i finansowa po stronie obu partnerów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księgowość, audyt finansowy, ewaluacja końcowa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monitoring wskaźników i archiwizacja produktów projektu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B50A1071-A2EE-6775-2B8E-CB2F6D2C8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981" y="5947974"/>
            <a:ext cx="7116184" cy="76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09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847465-5097-7CD7-E965-1EB9AA59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567" y="1315953"/>
            <a:ext cx="9148147" cy="37263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pl-PL" sz="2000" b="1" dirty="0">
                <a:solidFill>
                  <a:schemeClr val="bg1"/>
                </a:solidFill>
                <a:latin typeface="Verdana" panose="020B0604030504040204" pitchFamily="34" charset="0"/>
              </a:rPr>
            </a:br>
            <a:r>
              <a:rPr lang="pl-PL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Zapraszamy do Tworzenia wspólnej wizji rozwoju sektora obywatelskiego w Polsce i sprawiedliwej dystrybucji Funduszy Europejskich wśród obywateli i obywatelek</a:t>
            </a:r>
            <a:br>
              <a:rPr lang="pl-PL" sz="2000" b="1" dirty="0">
                <a:solidFill>
                  <a:schemeClr val="bg1"/>
                </a:solidFill>
                <a:latin typeface="Verdana" panose="020B0604030504040204" pitchFamily="34" charset="0"/>
              </a:rPr>
            </a:br>
            <a:r>
              <a:rPr lang="pl-PL" sz="2000" b="1" i="1" dirty="0">
                <a:solidFill>
                  <a:schemeClr val="bg1"/>
                </a:solidFill>
                <a:latin typeface="Verdana" panose="020B0604030504040204" pitchFamily="34" charset="0"/>
              </a:rPr>
              <a:t>Justyna K. </a:t>
            </a:r>
            <a:r>
              <a:rPr lang="pl-PL" sz="2000" b="1" i="1" dirty="0" err="1">
                <a:solidFill>
                  <a:schemeClr val="bg1"/>
                </a:solidFill>
                <a:latin typeface="Verdana" panose="020B0604030504040204" pitchFamily="34" charset="0"/>
              </a:rPr>
              <a:t>Ochędzan</a:t>
            </a:r>
            <a:r>
              <a:rPr lang="pl-PL" sz="2000" b="1" i="1" dirty="0">
                <a:solidFill>
                  <a:schemeClr val="bg1"/>
                </a:solidFill>
                <a:latin typeface="Verdana" panose="020B0604030504040204" pitchFamily="34" charset="0"/>
              </a:rPr>
              <a:t>, Prezeska WRZOS</a:t>
            </a:r>
            <a:br>
              <a:rPr lang="pl-PL" sz="2000" b="1" i="1" dirty="0">
                <a:solidFill>
                  <a:schemeClr val="bg1"/>
                </a:solidFill>
                <a:latin typeface="Verdana" panose="020B0604030504040204" pitchFamily="34" charset="0"/>
              </a:rPr>
            </a:br>
            <a:r>
              <a:rPr lang="pl-PL" sz="2000" b="1" i="1" dirty="0">
                <a:solidFill>
                  <a:schemeClr val="bg1"/>
                </a:solidFill>
                <a:latin typeface="Verdana" panose="020B0604030504040204" pitchFamily="34" charset="0"/>
              </a:rPr>
              <a:t>Joanna </a:t>
            </a:r>
            <a:r>
              <a:rPr lang="pl-PL" sz="2000" b="1" i="1" dirty="0" err="1">
                <a:solidFill>
                  <a:schemeClr val="bg1"/>
                </a:solidFill>
                <a:latin typeface="Verdana" panose="020B0604030504040204" pitchFamily="34" charset="0"/>
              </a:rPr>
              <a:t>Furmaga</a:t>
            </a:r>
            <a:r>
              <a:rPr lang="pl-PL" sz="2000" b="1" i="1" dirty="0">
                <a:solidFill>
                  <a:schemeClr val="bg1"/>
                </a:solidFill>
                <a:latin typeface="Verdana" panose="020B0604030504040204" pitchFamily="34" charset="0"/>
              </a:rPr>
              <a:t>, Prezeska PZS</a:t>
            </a:r>
            <a:br>
              <a:rPr lang="pl-PL" sz="2000" b="1" i="1" dirty="0">
                <a:latin typeface="Verdana" panose="020B0604030504040204" pitchFamily="34" charset="0"/>
              </a:rPr>
            </a:br>
            <a:br>
              <a:rPr lang="pl-PL" sz="2000" b="1" dirty="0">
                <a:latin typeface="Verdana" panose="020B0604030504040204" pitchFamily="34" charset="0"/>
              </a:rPr>
            </a:br>
            <a:r>
              <a:rPr lang="pl-PL" sz="1800" b="1" dirty="0">
                <a:latin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justyna.k.ochedzan@wrk.org.pl</a:t>
            </a:r>
            <a:r>
              <a:rPr lang="pl-PL" sz="1800" b="1" dirty="0">
                <a:latin typeface="Verdana" panose="020B0604030504040204" pitchFamily="34" charset="0"/>
              </a:rPr>
              <a:t> </a:t>
            </a:r>
            <a:br>
              <a:rPr lang="pl-PL" sz="1800" b="1" dirty="0">
                <a:latin typeface="Verdana" panose="020B0604030504040204" pitchFamily="34" charset="0"/>
              </a:rPr>
            </a:br>
            <a:r>
              <a:rPr lang="pl-PL" sz="1800" b="1" dirty="0">
                <a:latin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www.funduszeeuropejskie.wrzos.org.pl</a:t>
            </a:r>
            <a:r>
              <a:rPr lang="pl-PL" sz="1800" b="1" dirty="0">
                <a:latin typeface="Verdana" panose="020B0604030504040204" pitchFamily="34" charset="0"/>
              </a:rPr>
              <a:t>   </a:t>
            </a:r>
            <a:br>
              <a:rPr lang="pl-PL" sz="1800" b="1" dirty="0">
                <a:latin typeface="Verdana" panose="020B0604030504040204" pitchFamily="34" charset="0"/>
              </a:rPr>
            </a:br>
            <a:endParaRPr lang="pl-PL" sz="2000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64ECF7B-88B6-C54D-AB79-227E5C5BAA4F}"/>
              </a:ext>
            </a:extLst>
          </p:cNvPr>
          <p:cNvSpPr/>
          <p:nvPr/>
        </p:nvSpPr>
        <p:spPr>
          <a:xfrm>
            <a:off x="0" y="0"/>
            <a:ext cx="1510748" cy="6858000"/>
          </a:xfrm>
          <a:prstGeom prst="rect">
            <a:avLst/>
          </a:prstGeom>
          <a:solidFill>
            <a:srgbClr val="DA43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9950AD7-09BD-FB96-2088-BF85F0C224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724" t="19642" r="36309"/>
          <a:stretch/>
        </p:blipFill>
        <p:spPr>
          <a:xfrm>
            <a:off x="0" y="193"/>
            <a:ext cx="1534318" cy="6858000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7DAA064F-DA3E-FF8C-0790-555F6A31D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56" y="1"/>
            <a:ext cx="1237363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9CF1F2C0-6BBB-924A-3370-20546F502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8" y="6176963"/>
            <a:ext cx="1382709" cy="68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4305BA5-2334-7098-2B40-6FEE811F11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6515" y="5142999"/>
            <a:ext cx="7772400" cy="171810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C1D787C-4ED6-21EF-506C-6B3BB5A663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9508" y="284033"/>
            <a:ext cx="7733404" cy="835542"/>
          </a:xfrm>
          <a:prstGeom prst="rect">
            <a:avLst/>
          </a:prstGeom>
        </p:spPr>
      </p:pic>
      <p:pic>
        <p:nvPicPr>
          <p:cNvPr id="9" name="Obraz 8" descr="Związek Stowarzyszeń Polska Zielona Sieć | Warsaw">
            <a:extLst>
              <a:ext uri="{FF2B5EF4-FFF2-40B4-BE49-F238E27FC236}">
                <a16:creationId xmlns:a16="http://schemas.microsoft.com/office/drawing/2014/main" id="{C584B499-1D58-A0CC-1E68-65B4289504C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5649" b="18106"/>
          <a:stretch>
            <a:fillRect/>
          </a:stretch>
        </p:blipFill>
        <p:spPr>
          <a:xfrm>
            <a:off x="9739396" y="5125058"/>
            <a:ext cx="1534318" cy="135344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5E83F57-13B9-50B0-300C-AD227D3B68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45503" y="5422112"/>
            <a:ext cx="1828060" cy="58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64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847465-5097-7CD7-E965-1EB9AA59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388" y="357387"/>
            <a:ext cx="9396412" cy="1333301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Wspólnota Robocza Związków Organizacji Społecznych (WRZOS)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337F13-74A8-C4F8-837A-8F5DA505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388" y="1800225"/>
            <a:ext cx="9396412" cy="43767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222222"/>
                </a:solidFill>
                <a:latin typeface="Verdana" panose="020B0604030504040204" pitchFamily="34" charset="0"/>
              </a:rPr>
              <a:t>J</a:t>
            </a:r>
            <a:r>
              <a:rPr lang="pl-PL" sz="160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est związkiem stowarzyszeń i innych osób prawnych w rozumieniu przepisów ustawy Prawo o stowarzyszeniach. Przy zachowaniu zasad tolerancji, równouprawnienia                i otwartości </a:t>
            </a:r>
            <a:r>
              <a:rPr lang="pl-PL" sz="1600" b="1" dirty="0">
                <a:solidFill>
                  <a:srgbClr val="DA433D"/>
                </a:solidFill>
                <a:effectLst/>
                <a:latin typeface="Verdana" panose="020B0604030504040204" pitchFamily="34" charset="0"/>
              </a:rPr>
              <a:t>działa na rzecz profesjonalizacji działań pomocowych w Polsce                            i wzmocnienia roli zorganizowanego społeczeństwa obywatelskiego.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1600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60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Obecnie WRZOS tworzy ponad </a:t>
            </a:r>
            <a:r>
              <a:rPr lang="pl-PL" sz="1600" b="1" dirty="0">
                <a:solidFill>
                  <a:srgbClr val="DA433D"/>
                </a:solidFill>
                <a:effectLst/>
                <a:latin typeface="Verdana" panose="020B0604030504040204" pitchFamily="34" charset="0"/>
              </a:rPr>
              <a:t>1000 organizacji społecznych</a:t>
            </a:r>
            <a:r>
              <a:rPr lang="pl-PL" sz="160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 i 400 spółdzielni </a:t>
            </a:r>
            <a:r>
              <a:rPr lang="pl-PL" sz="1600" dirty="0">
                <a:solidFill>
                  <a:srgbClr val="222222"/>
                </a:solidFill>
                <a:latin typeface="Verdana" panose="020B0604030504040204" pitchFamily="34" charset="0"/>
              </a:rPr>
              <a:t>s</a:t>
            </a:r>
            <a:r>
              <a:rPr lang="pl-PL" sz="160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ocjalnych z całej Polski poprzez zrzeszone m.in. </a:t>
            </a:r>
            <a:r>
              <a:rPr lang="pl-PL" sz="1600" b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4 ogólnopolskie związki tematyczne i 12 związków regionalnych</a:t>
            </a:r>
            <a:r>
              <a:rPr lang="pl-PL" sz="160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. </a:t>
            </a:r>
            <a:endParaRPr lang="pl-PL" sz="1600" dirty="0">
              <a:solidFill>
                <a:srgbClr val="000000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64ECF7B-88B6-C54D-AB79-227E5C5BAA4F}"/>
              </a:ext>
            </a:extLst>
          </p:cNvPr>
          <p:cNvSpPr/>
          <p:nvPr/>
        </p:nvSpPr>
        <p:spPr>
          <a:xfrm>
            <a:off x="0" y="0"/>
            <a:ext cx="1510748" cy="6858000"/>
          </a:xfrm>
          <a:prstGeom prst="rect">
            <a:avLst/>
          </a:prstGeom>
          <a:solidFill>
            <a:srgbClr val="DA43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9950AD7-09BD-FB96-2088-BF85F0C224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724" t="19642" r="36309"/>
          <a:stretch/>
        </p:blipFill>
        <p:spPr>
          <a:xfrm>
            <a:off x="0" y="0"/>
            <a:ext cx="1534318" cy="6858000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7DAA064F-DA3E-FF8C-0790-555F6A31D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56" y="1"/>
            <a:ext cx="1237363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9CF1F2C0-6BBB-924A-3370-20546F502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8" y="6176963"/>
            <a:ext cx="1382709" cy="68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C5F9A2A-60AF-057A-39D5-4E31B28D10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7871" y="5329105"/>
            <a:ext cx="6311348" cy="1301865"/>
          </a:xfrm>
          <a:prstGeom prst="rect">
            <a:avLst/>
          </a:prstGeom>
        </p:spPr>
      </p:pic>
      <p:pic>
        <p:nvPicPr>
          <p:cNvPr id="9" name="Picture 2" descr="Strona główna - Pomorska Sieć Centrów Organizacji Pozarządowych">
            <a:extLst>
              <a:ext uri="{FF2B5EF4-FFF2-40B4-BE49-F238E27FC236}">
                <a16:creationId xmlns:a16="http://schemas.microsoft.com/office/drawing/2014/main" id="{0A1C37E2-12B0-BED7-08DE-BB0F0F459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760" y="5658689"/>
            <a:ext cx="658368" cy="14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AF148D0-FD62-CE01-F827-F9806BEB14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23783" y="5683758"/>
            <a:ext cx="1883570" cy="60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6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7E4E4B-E719-37B7-9C43-EBA74797C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6A4FFF01-4B30-C0A4-A5E7-C258BA55B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37" y="455180"/>
            <a:ext cx="2540899" cy="813087"/>
          </a:xfrm>
          <a:prstGeom prst="rect">
            <a:avLst/>
          </a:prstGeom>
        </p:spPr>
      </p:pic>
      <p:sp>
        <p:nvSpPr>
          <p:cNvPr id="2079" name="Tytuł 1">
            <a:extLst>
              <a:ext uri="{FF2B5EF4-FFF2-40B4-BE49-F238E27FC236}">
                <a16:creationId xmlns:a16="http://schemas.microsoft.com/office/drawing/2014/main" id="{D1263258-9D34-7E3D-F944-80057B7B2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37" y="1529859"/>
            <a:ext cx="5612963" cy="189914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Organizacje członkowskie WRZOS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89BF447-11A0-9A46-B8A0-A1A3477ACFA1}"/>
              </a:ext>
            </a:extLst>
          </p:cNvPr>
          <p:cNvSpPr txBox="1"/>
          <p:nvPr/>
        </p:nvSpPr>
        <p:spPr>
          <a:xfrm>
            <a:off x="274089" y="3381055"/>
            <a:ext cx="5404880" cy="1415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>
                <a:solidFill>
                  <a:srgbClr val="DA433D"/>
                </a:solidFill>
                <a:effectLst/>
                <a:latin typeface="Verdana" panose="020B0604030504040204" pitchFamily="34" charset="0"/>
              </a:rPr>
              <a:t>1000 organizacji społecznych, 400 podmiotów ekonomii społecznej innych niż NGO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B97F8A-EEFE-B3A1-E7E1-2D2214E984AD}"/>
              </a:ext>
            </a:extLst>
          </p:cNvPr>
          <p:cNvSpPr txBox="1"/>
          <p:nvPr/>
        </p:nvSpPr>
        <p:spPr>
          <a:xfrm>
            <a:off x="274089" y="4987808"/>
            <a:ext cx="48797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4 ogólnopolskie związki tematyczne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12 związków regionalnych</a:t>
            </a:r>
            <a:endParaRPr lang="pl-PL" sz="2000" dirty="0">
              <a:solidFill>
                <a:srgbClr val="DA433D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23BA29-E3EF-7C2A-C766-0C6AFB7B3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974" y="0"/>
            <a:ext cx="6432956" cy="591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6">
            <a:extLst>
              <a:ext uri="{FF2B5EF4-FFF2-40B4-BE49-F238E27FC236}">
                <a16:creationId xmlns:a16="http://schemas.microsoft.com/office/drawing/2014/main" id="{430D0863-5BC3-38C8-C95C-7CC5B4DB2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636" y="-484093"/>
            <a:ext cx="1733364" cy="142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C50EAA5-EBC7-4DAD-B4DB-3754BBCD4A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4332" y="5945315"/>
            <a:ext cx="8223335" cy="88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1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671900" y="516775"/>
            <a:ext cx="10953600" cy="55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Związek Stowarzyszeń Polska Zielona Sieć</a:t>
            </a:r>
            <a:endParaRPr sz="4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dirty="0">
              <a:solidFill>
                <a:srgbClr val="40616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60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Jesteśmy ogólnopolską organizacją pozarządową o statusie </a:t>
            </a:r>
            <a:r>
              <a:rPr lang="pl-PL" sz="2600" dirty="0">
                <a:solidFill>
                  <a:srgbClr val="7FB941"/>
                </a:solidFill>
                <a:highlight>
                  <a:srgbClr val="FFFFFF"/>
                </a:highlight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organizacji pożytku publicznego</a:t>
            </a:r>
            <a:r>
              <a:rPr lang="pl-PL" sz="260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od 30 lat działającą na rzecz zrównoważonego rozwoju, ochrony środowiska i klimatu.</a:t>
            </a:r>
            <a:endParaRPr sz="2600" dirty="0">
              <a:solidFill>
                <a:srgbClr val="40616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60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Wyróżnia nas m.in. to, że zrzeszamy polskie, niezależne stowarzyszenia i fundacje ekologiczne, działające w różnych miejscach kraju. Obecnie do ZS PZS należy 13 organizacji członkowskich. Wszystkie są sygnatariuszami </a:t>
            </a:r>
            <a:r>
              <a:rPr lang="pl-PL" sz="2600" dirty="0">
                <a:solidFill>
                  <a:srgbClr val="7FB941"/>
                </a:solidFill>
                <a:highlight>
                  <a:srgbClr val="FFFFFF"/>
                </a:highlight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Karty Etycznej Pozarządowych Organizacji Ekologicznych</a:t>
            </a:r>
            <a:r>
              <a:rPr lang="pl-PL" sz="260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solidFill>
                <a:srgbClr val="40616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pl-PL" sz="5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5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4a6684f2e_0_2"/>
          <p:cNvSpPr txBox="1"/>
          <p:nvPr/>
        </p:nvSpPr>
        <p:spPr>
          <a:xfrm>
            <a:off x="864325" y="509125"/>
            <a:ext cx="10596300" cy="56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85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Działania </a:t>
            </a:r>
            <a:r>
              <a:rPr lang="pl-PL" sz="2850" dirty="0" err="1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rzecznicze</a:t>
            </a:r>
            <a:r>
              <a:rPr lang="pl-PL" sz="285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edukacyjne i komunikacyjne </a:t>
            </a:r>
            <a:r>
              <a:rPr lang="pl-PL" sz="2850" b="1" dirty="0">
                <a:solidFill>
                  <a:schemeClr val="accent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Polskiej Zielonej Sieci</a:t>
            </a:r>
            <a:r>
              <a:rPr lang="pl-PL" sz="285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koncentrują się głównie wokół:</a:t>
            </a:r>
            <a:endParaRPr sz="2850" dirty="0">
              <a:solidFill>
                <a:srgbClr val="40616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9575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406168"/>
              </a:buClr>
              <a:buSzPts val="2850"/>
              <a:buFont typeface="Roboto"/>
              <a:buChar char="●"/>
            </a:pPr>
            <a:r>
              <a:rPr lang="pl-PL" sz="2850" b="1" dirty="0">
                <a:solidFill>
                  <a:srgbClr val="7FB94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transformacji energetycznej</a:t>
            </a:r>
            <a:r>
              <a:rPr lang="pl-PL" sz="2850" b="1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5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– odchodzenia od paliw kopalnych na rzecz odnawialnych źródeł energii,</a:t>
            </a:r>
            <a:endParaRPr sz="2850" dirty="0">
              <a:solidFill>
                <a:srgbClr val="40616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95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6168"/>
              </a:buClr>
              <a:buSzPts val="2850"/>
              <a:buFont typeface="Roboto"/>
              <a:buChar char="●"/>
            </a:pPr>
            <a:r>
              <a:rPr lang="pl-PL" sz="2850" b="1" dirty="0">
                <a:solidFill>
                  <a:schemeClr val="accent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energetyki obywatelskiej</a:t>
            </a:r>
            <a:r>
              <a:rPr lang="pl-PL" sz="2850" b="1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5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– wspierania rozwoju energetyki rozproszonej, opartej na źródłach odnawialnych</a:t>
            </a:r>
            <a:endParaRPr sz="2850" b="1" dirty="0">
              <a:solidFill>
                <a:srgbClr val="40616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95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6168"/>
              </a:buClr>
              <a:buSzPts val="2850"/>
              <a:buFont typeface="Roboto"/>
              <a:buChar char="●"/>
            </a:pPr>
            <a:r>
              <a:rPr lang="pl-PL" sz="2850" b="1" dirty="0">
                <a:solidFill>
                  <a:schemeClr val="accent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sprawiedliwej transformacji </a:t>
            </a:r>
            <a:r>
              <a:rPr lang="pl-PL" sz="285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regionów szczególnie uzależnionych od górnictwa węgla kamiennego i brunatnego,</a:t>
            </a:r>
            <a:endParaRPr sz="2850" dirty="0">
              <a:solidFill>
                <a:srgbClr val="40616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95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6168"/>
              </a:buClr>
              <a:buSzPts val="2850"/>
              <a:buFont typeface="Roboto"/>
              <a:buChar char="●"/>
            </a:pPr>
            <a:r>
              <a:rPr lang="pl-PL" sz="2850" b="1" dirty="0">
                <a:solidFill>
                  <a:schemeClr val="accent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zwiększania udziału społeczeństwa obywatelskiego</a:t>
            </a:r>
            <a:r>
              <a:rPr lang="pl-PL" sz="2850" b="1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50" dirty="0">
                <a:solidFill>
                  <a:srgbClr val="40616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 programowaniu i kontroli wykorzystania środków publicznych (w tym unijnych) przeznaczonych na wszystkie wyżej wymienione cele.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DD4EF796-0BFB-622F-348E-8CD7723FD25C}"/>
              </a:ext>
            </a:extLst>
          </p:cNvPr>
          <p:cNvSpPr/>
          <p:nvPr/>
        </p:nvSpPr>
        <p:spPr>
          <a:xfrm>
            <a:off x="704088" y="916580"/>
            <a:ext cx="9829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 w pigułce</a:t>
            </a:r>
            <a:endParaRPr lang="en-US" sz="2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F0D27B4-237B-D740-B02F-FA0CE1C67F25}"/>
              </a:ext>
            </a:extLst>
          </p:cNvPr>
          <p:cNvSpPr/>
          <p:nvPr/>
        </p:nvSpPr>
        <p:spPr>
          <a:xfrm>
            <a:off x="594360" y="1651298"/>
            <a:ext cx="1417320" cy="777240"/>
          </a:xfrm>
          <a:prstGeom prst="roundRect">
            <a:avLst>
              <a:gd name="adj" fmla="val 7059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ED4B62D-DC85-9C64-A555-BF9DA5D3B66D}"/>
              </a:ext>
            </a:extLst>
          </p:cNvPr>
          <p:cNvSpPr/>
          <p:nvPr/>
        </p:nvSpPr>
        <p:spPr>
          <a:xfrm>
            <a:off x="704088" y="1742738"/>
            <a:ext cx="11978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sz="112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Zakres</a:t>
            </a:r>
            <a:endParaRPr lang="en-US" sz="11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0CC98066-77F0-B878-E5E9-4D20AA479F94}"/>
              </a:ext>
            </a:extLst>
          </p:cNvPr>
          <p:cNvSpPr/>
          <p:nvPr/>
        </p:nvSpPr>
        <p:spPr>
          <a:xfrm>
            <a:off x="2048256" y="1651298"/>
            <a:ext cx="5266944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74419B0-3E29-745D-3D7F-845E91DA6673}"/>
              </a:ext>
            </a:extLst>
          </p:cNvPr>
          <p:cNvSpPr/>
          <p:nvPr/>
        </p:nvSpPr>
        <p:spPr>
          <a:xfrm>
            <a:off x="2157984" y="1742738"/>
            <a:ext cx="5047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19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Wzmocnienie świadomego, aktywnego i odpowiedzialnego udziału NGO w FE 2021–2027 oraz przygotowanie sektora do WRF 2028–2034.</a:t>
            </a: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5972C660-5402-3C78-6E16-5C3E45A3B211}"/>
              </a:ext>
            </a:extLst>
          </p:cNvPr>
          <p:cNvSpPr/>
          <p:nvPr/>
        </p:nvSpPr>
        <p:spPr>
          <a:xfrm>
            <a:off x="594360" y="2474258"/>
            <a:ext cx="1417320" cy="777240"/>
          </a:xfrm>
          <a:prstGeom prst="roundRect">
            <a:avLst>
              <a:gd name="adj" fmla="val 7059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9038D67-B9CE-7715-7BC3-32559E8229CF}"/>
              </a:ext>
            </a:extLst>
          </p:cNvPr>
          <p:cNvSpPr/>
          <p:nvPr/>
        </p:nvSpPr>
        <p:spPr>
          <a:xfrm>
            <a:off x="704088" y="2565698"/>
            <a:ext cx="11978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sz="112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Instrument</a:t>
            </a:r>
            <a:endParaRPr lang="en-US" sz="11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A45B72D3-9E7E-E370-2A98-65E54C582F9B}"/>
              </a:ext>
            </a:extLst>
          </p:cNvPr>
          <p:cNvSpPr/>
          <p:nvPr/>
        </p:nvSpPr>
        <p:spPr>
          <a:xfrm>
            <a:off x="2048256" y="2474258"/>
            <a:ext cx="5266944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A958A16D-AA33-5247-A884-17AB2EC3C172}"/>
              </a:ext>
            </a:extLst>
          </p:cNvPr>
          <p:cNvSpPr/>
          <p:nvPr/>
        </p:nvSpPr>
        <p:spPr>
          <a:xfrm>
            <a:off x="2157984" y="2565698"/>
            <a:ext cx="5047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19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 Pomocy Technicznej w formule partnerskiej, realizowany przez reprezentatywne federacje sektora obywatelskiego.</a:t>
            </a: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6407ED0E-3E91-0C37-99AF-57CA905DB480}"/>
              </a:ext>
            </a:extLst>
          </p:cNvPr>
          <p:cNvSpPr/>
          <p:nvPr/>
        </p:nvSpPr>
        <p:spPr>
          <a:xfrm>
            <a:off x="594360" y="3297218"/>
            <a:ext cx="1417320" cy="1051560"/>
          </a:xfrm>
          <a:prstGeom prst="roundRect">
            <a:avLst>
              <a:gd name="adj" fmla="val 521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7BD29BC-0ACB-799E-89F1-013A09175E92}"/>
              </a:ext>
            </a:extLst>
          </p:cNvPr>
          <p:cNvSpPr/>
          <p:nvPr/>
        </p:nvSpPr>
        <p:spPr>
          <a:xfrm>
            <a:off x="704088" y="3388658"/>
            <a:ext cx="1197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sz="112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Odbiorcy</a:t>
            </a:r>
            <a:endParaRPr lang="en-US" sz="11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253556F3-A1B7-9FE9-3589-8026D0E58543}"/>
              </a:ext>
            </a:extLst>
          </p:cNvPr>
          <p:cNvSpPr/>
          <p:nvPr/>
        </p:nvSpPr>
        <p:spPr>
          <a:xfrm>
            <a:off x="2048256" y="3297218"/>
            <a:ext cx="5266944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629DF0A-18C2-3AB0-81CC-68E58D839ABF}"/>
              </a:ext>
            </a:extLst>
          </p:cNvPr>
          <p:cNvSpPr/>
          <p:nvPr/>
        </p:nvSpPr>
        <p:spPr>
          <a:xfrm>
            <a:off x="2157984" y="3388658"/>
            <a:ext cx="50474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19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NGO, organizacje członkowskie federacji, przedstawiciele/ki KM, instytucje systemu FE, samorządy jako partnerzy NGO, obywatele/ki.</a:t>
            </a:r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B954ED6D-8D10-868A-C5D6-60BDB15B260D}"/>
              </a:ext>
            </a:extLst>
          </p:cNvPr>
          <p:cNvSpPr/>
          <p:nvPr/>
        </p:nvSpPr>
        <p:spPr>
          <a:xfrm>
            <a:off x="594360" y="4394498"/>
            <a:ext cx="1417320" cy="960120"/>
          </a:xfrm>
          <a:prstGeom prst="roundRect">
            <a:avLst>
              <a:gd name="adj" fmla="val 5714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E13AEEF2-30F0-D6C6-B40D-0F76FB98345E}"/>
              </a:ext>
            </a:extLst>
          </p:cNvPr>
          <p:cNvSpPr/>
          <p:nvPr/>
        </p:nvSpPr>
        <p:spPr>
          <a:xfrm>
            <a:off x="704088" y="4485938"/>
            <a:ext cx="11978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sz="112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Rezultat systemowy</a:t>
            </a:r>
            <a:endParaRPr lang="en-US" sz="112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32D03564-FCB6-912F-F75B-CAB425ACD4C7}"/>
              </a:ext>
            </a:extLst>
          </p:cNvPr>
          <p:cNvSpPr/>
          <p:nvPr/>
        </p:nvSpPr>
        <p:spPr>
          <a:xfrm>
            <a:off x="2048256" y="4394498"/>
            <a:ext cx="5266944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4DAE1"/>
            </a:solidFill>
            <a:prstDash val="solid"/>
          </a:ln>
        </p:spPr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E3281EF8-9361-222D-96D1-26026A15DF5B}"/>
              </a:ext>
            </a:extLst>
          </p:cNvPr>
          <p:cNvSpPr/>
          <p:nvPr/>
        </p:nvSpPr>
        <p:spPr>
          <a:xfrm>
            <a:off x="2157984" y="4485938"/>
            <a:ext cx="50474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19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Lepsza dostępność FE dla NGO, sprawniejsze monitorowanie, mniej ryzyk wdrożeniowych i silniejsza zasada partnerstwa.</a:t>
            </a:r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C3D34A50-BDBD-0AAB-77F0-2D6636D1F6CA}"/>
              </a:ext>
            </a:extLst>
          </p:cNvPr>
          <p:cNvSpPr/>
          <p:nvPr/>
        </p:nvSpPr>
        <p:spPr>
          <a:xfrm>
            <a:off x="7635240" y="1651298"/>
            <a:ext cx="3749040" cy="1051560"/>
          </a:xfrm>
          <a:prstGeom prst="roundRect">
            <a:avLst>
              <a:gd name="adj" fmla="val 5217"/>
            </a:avLst>
          </a:prstGeom>
          <a:solidFill>
            <a:srgbClr val="FFFF00"/>
          </a:solidFill>
          <a:ln w="12700">
            <a:solidFill>
              <a:srgbClr val="153A5B"/>
            </a:solidFill>
            <a:prstDash val="solid"/>
          </a:ln>
        </p:spPr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46D8284F-672D-0B4A-4D2C-EA4F9E726EC8}"/>
              </a:ext>
            </a:extLst>
          </p:cNvPr>
          <p:cNvSpPr/>
          <p:nvPr/>
        </p:nvSpPr>
        <p:spPr>
          <a:xfrm>
            <a:off x="7744968" y="1742738"/>
            <a:ext cx="35295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Oś projektu: NGO jako beneficjent, partner systemu i współtwórca przyszłej polityki spójności</a:t>
            </a:r>
            <a:endParaRPr lang="en-US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A4C054ED-16DB-9C02-C196-5D5B8DF73B94}"/>
              </a:ext>
            </a:extLst>
          </p:cNvPr>
          <p:cNvSpPr/>
          <p:nvPr/>
        </p:nvSpPr>
        <p:spPr>
          <a:xfrm>
            <a:off x="7635240" y="3022898"/>
            <a:ext cx="3749040" cy="1005840"/>
          </a:xfrm>
          <a:prstGeom prst="roundRect">
            <a:avLst>
              <a:gd name="adj" fmla="val 5455"/>
            </a:avLst>
          </a:prstGeom>
          <a:solidFill>
            <a:schemeClr val="bg1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8C50FD06-8DCC-630A-4832-287064A826C8}"/>
              </a:ext>
            </a:extLst>
          </p:cNvPr>
          <p:cNvSpPr/>
          <p:nvPr/>
        </p:nvSpPr>
        <p:spPr>
          <a:xfrm>
            <a:off x="7744968" y="3114338"/>
            <a:ext cx="3529584" cy="14378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 łączy działania „tu i teraz” (wdrażanie FE 2021–2027) z pracą nad kolejną perspektywą finansową UE.</a:t>
            </a:r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DE2DF611-7286-0C50-8CFA-05788DB44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952" y="5768304"/>
            <a:ext cx="8223335" cy="888476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3B94AF92-DD9D-D15E-385E-F359B8495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5287" y="453751"/>
            <a:ext cx="1658736" cy="558226"/>
          </a:xfrm>
          <a:prstGeom prst="rect">
            <a:avLst/>
          </a:prstGeom>
        </p:spPr>
      </p:pic>
      <p:pic>
        <p:nvPicPr>
          <p:cNvPr id="32" name="Obraz 31" descr="Związek Stowarzyszeń Polska Zielona Sieć | Warsaw">
            <a:extLst>
              <a:ext uri="{FF2B5EF4-FFF2-40B4-BE49-F238E27FC236}">
                <a16:creationId xmlns:a16="http://schemas.microsoft.com/office/drawing/2014/main" id="{3FEF6699-773F-FDFD-7052-9DB5EE7A4D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49" b="18106"/>
          <a:stretch>
            <a:fillRect/>
          </a:stretch>
        </p:blipFill>
        <p:spPr>
          <a:xfrm>
            <a:off x="9039142" y="435146"/>
            <a:ext cx="941236" cy="558227"/>
          </a:xfrm>
          <a:prstGeom prst="rect">
            <a:avLst/>
          </a:prstGeom>
        </p:spPr>
      </p:pic>
      <p:sp>
        <p:nvSpPr>
          <p:cNvPr id="33" name="Shape 0">
            <a:extLst>
              <a:ext uri="{FF2B5EF4-FFF2-40B4-BE49-F238E27FC236}">
                <a16:creationId xmlns:a16="http://schemas.microsoft.com/office/drawing/2014/main" id="{D1C556FA-6D0C-A315-B925-98F0CD9AF6D0}"/>
              </a:ext>
            </a:extLst>
          </p:cNvPr>
          <p:cNvSpPr/>
          <p:nvPr/>
        </p:nvSpPr>
        <p:spPr>
          <a:xfrm>
            <a:off x="0" y="-70340"/>
            <a:ext cx="12191695" cy="146304"/>
          </a:xfrm>
          <a:prstGeom prst="rect">
            <a:avLst/>
          </a:prstGeom>
          <a:solidFill>
            <a:srgbClr val="002060">
              <a:alpha val="67000"/>
            </a:srgbClr>
          </a:solidFill>
          <a:ln w="12700">
            <a:solidFill>
              <a:srgbClr val="39A58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45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">
            <a:extLst>
              <a:ext uri="{FF2B5EF4-FFF2-40B4-BE49-F238E27FC236}">
                <a16:creationId xmlns:a16="http://schemas.microsoft.com/office/drawing/2014/main" id="{73F457D2-1D92-DE38-3DC7-4A864D6E9765}"/>
              </a:ext>
            </a:extLst>
          </p:cNvPr>
          <p:cNvSpPr/>
          <p:nvPr/>
        </p:nvSpPr>
        <p:spPr>
          <a:xfrm>
            <a:off x="6431282" y="1686076"/>
            <a:ext cx="4892040" cy="658368"/>
          </a:xfrm>
          <a:prstGeom prst="roundRect">
            <a:avLst>
              <a:gd name="adj" fmla="val 12000"/>
            </a:avLst>
          </a:prstGeom>
          <a:solidFill>
            <a:schemeClr val="accent4">
              <a:lumMod val="50000"/>
            </a:schemeClr>
          </a:solidFill>
          <a:ln w="12700">
            <a:solidFill>
              <a:srgbClr val="39A58A"/>
            </a:solidFill>
            <a:prstDash val="solid"/>
          </a:ln>
        </p:spPr>
      </p:sp>
      <p:sp>
        <p:nvSpPr>
          <p:cNvPr id="3" name="Text 9">
            <a:extLst>
              <a:ext uri="{FF2B5EF4-FFF2-40B4-BE49-F238E27FC236}">
                <a16:creationId xmlns:a16="http://schemas.microsoft.com/office/drawing/2014/main" id="{28AD2C28-531E-D1FC-C8C3-E925AA194C6F}"/>
              </a:ext>
            </a:extLst>
          </p:cNvPr>
          <p:cNvSpPr/>
          <p:nvPr/>
        </p:nvSpPr>
        <p:spPr>
          <a:xfrm>
            <a:off x="6811617" y="1878100"/>
            <a:ext cx="2615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Cele szczegółowe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 10">
            <a:extLst>
              <a:ext uri="{FF2B5EF4-FFF2-40B4-BE49-F238E27FC236}">
                <a16:creationId xmlns:a16="http://schemas.microsoft.com/office/drawing/2014/main" id="{40D21987-B6E2-4365-B03D-62899B4F4D32}"/>
              </a:ext>
            </a:extLst>
          </p:cNvPr>
          <p:cNvSpPr/>
          <p:nvPr/>
        </p:nvSpPr>
        <p:spPr>
          <a:xfrm>
            <a:off x="6431282" y="2399704"/>
            <a:ext cx="4800600" cy="2828277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zwiększyć dostępność i użyteczność informacji o FE dla NGO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wzmocnić kompetencje beneficjentów i przedstawicieli/ek NGO w KM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upowszechnić zasady horyzontalne: partnerstwo, DNSH, równość, dostępność, niedyskryminację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przekładać doświadczenia wdrożeniowe na rekomendacje dla instytucji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przygotować sektor do WRF 2028–2034 i PPKR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B9D105C1-CF76-FE16-ED20-C508F41D82BF}"/>
              </a:ext>
            </a:extLst>
          </p:cNvPr>
          <p:cNvSpPr/>
          <p:nvPr/>
        </p:nvSpPr>
        <p:spPr>
          <a:xfrm>
            <a:off x="640080" y="1686076"/>
            <a:ext cx="5120639" cy="658368"/>
          </a:xfrm>
          <a:prstGeom prst="roundRect">
            <a:avLst>
              <a:gd name="adj" fmla="val 12000"/>
            </a:avLst>
          </a:prstGeom>
          <a:solidFill>
            <a:schemeClr val="accent4">
              <a:lumMod val="50000"/>
            </a:schemeClr>
          </a:solidFill>
          <a:ln w="12700">
            <a:solidFill>
              <a:srgbClr val="153A5B"/>
            </a:solidFill>
            <a:prstDash val="solid"/>
          </a:ln>
        </p:spPr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DF3DB104-B01F-208F-242C-49FE9E03C6E2}"/>
              </a:ext>
            </a:extLst>
          </p:cNvPr>
          <p:cNvSpPr/>
          <p:nvPr/>
        </p:nvSpPr>
        <p:spPr>
          <a:xfrm>
            <a:off x="1177190" y="1863790"/>
            <a:ext cx="4046418" cy="262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 główny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AB16177B-5284-91A7-94BD-89A3CE0BE847}"/>
              </a:ext>
            </a:extLst>
          </p:cNvPr>
          <p:cNvSpPr/>
          <p:nvPr/>
        </p:nvSpPr>
        <p:spPr>
          <a:xfrm>
            <a:off x="640080" y="2658716"/>
            <a:ext cx="5791202" cy="161510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Kompleksowe wzmocnienie świadomego, </a:t>
            </a:r>
            <a:r>
              <a:rPr lang="en-US" sz="1600" dirty="0" err="1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aktywnego</a:t>
            </a: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dirty="0" err="1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odpowiedzialnego udziału NGO w systemie FE 2021–2027 poprzez skoordynowane </a:t>
            </a:r>
            <a:r>
              <a:rPr lang="en-US" sz="1600" dirty="0" err="1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działania</a:t>
            </a:r>
            <a:r>
              <a:rPr lang="en-US" sz="1600" dirty="0">
                <a:solidFill>
                  <a:srgbClr val="21313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solidFill>
                <a:srgbClr val="21313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1600" dirty="0" err="1">
                <a:solidFill>
                  <a:srgbClr val="C00000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informacyjne</a:t>
            </a:r>
            <a:r>
              <a:rPr lang="en-US" sz="1600" dirty="0">
                <a:solidFill>
                  <a:srgbClr val="C00000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1600" dirty="0" err="1">
                <a:solidFill>
                  <a:srgbClr val="C00000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edukacyjne</a:t>
            </a:r>
            <a:r>
              <a:rPr lang="en-US" sz="1600" dirty="0">
                <a:solidFill>
                  <a:srgbClr val="C00000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1600" dirty="0" err="1">
                <a:solidFill>
                  <a:srgbClr val="C00000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analityczne</a:t>
            </a:r>
            <a:r>
              <a:rPr lang="en-US" sz="1600" dirty="0">
                <a:solidFill>
                  <a:srgbClr val="C00000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en-US" sz="1600" dirty="0" err="1">
                <a:solidFill>
                  <a:srgbClr val="C00000"/>
                </a:solidFill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rzecznicze</a:t>
            </a:r>
            <a:endParaRPr lang="en-US" sz="1600" dirty="0">
              <a:solidFill>
                <a:srgbClr val="C00000"/>
              </a:solidFill>
              <a:highlight>
                <a:srgbClr val="00FFFF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DC84DA8-3341-F79E-2588-77CC67D31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953" y="5808567"/>
            <a:ext cx="7733404" cy="83554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7F32FD6-C1A7-9089-F7C0-3A508C611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501" y="589447"/>
            <a:ext cx="1658736" cy="558226"/>
          </a:xfrm>
          <a:prstGeom prst="rect">
            <a:avLst/>
          </a:prstGeom>
        </p:spPr>
      </p:pic>
      <p:pic>
        <p:nvPicPr>
          <p:cNvPr id="12" name="Obraz 11" descr="Związek Stowarzyszeń Polska Zielona Sieć | Warsaw">
            <a:extLst>
              <a:ext uri="{FF2B5EF4-FFF2-40B4-BE49-F238E27FC236}">
                <a16:creationId xmlns:a16="http://schemas.microsoft.com/office/drawing/2014/main" id="{42FC469A-456C-B04F-942C-17711FF120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49" b="18106"/>
          <a:stretch>
            <a:fillRect/>
          </a:stretch>
        </p:blipFill>
        <p:spPr>
          <a:xfrm>
            <a:off x="9135591" y="547263"/>
            <a:ext cx="941236" cy="558227"/>
          </a:xfrm>
          <a:prstGeom prst="rect">
            <a:avLst/>
          </a:prstGeom>
        </p:spPr>
      </p:pic>
      <p:sp>
        <p:nvSpPr>
          <p:cNvPr id="13" name="Shape 0">
            <a:extLst>
              <a:ext uri="{FF2B5EF4-FFF2-40B4-BE49-F238E27FC236}">
                <a16:creationId xmlns:a16="http://schemas.microsoft.com/office/drawing/2014/main" id="{8146951A-98FB-6DA0-7D33-0DCD26BFE208}"/>
              </a:ext>
            </a:extLst>
          </p:cNvPr>
          <p:cNvSpPr/>
          <p:nvPr/>
        </p:nvSpPr>
        <p:spPr>
          <a:xfrm>
            <a:off x="0" y="-70340"/>
            <a:ext cx="12191695" cy="146304"/>
          </a:xfrm>
          <a:prstGeom prst="rect">
            <a:avLst/>
          </a:prstGeom>
          <a:solidFill>
            <a:srgbClr val="002060">
              <a:alpha val="67000"/>
            </a:srgbClr>
          </a:solidFill>
          <a:ln w="12700">
            <a:solidFill>
              <a:srgbClr val="39A58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41514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zaokrąglony 17">
            <a:extLst>
              <a:ext uri="{FF2B5EF4-FFF2-40B4-BE49-F238E27FC236}">
                <a16:creationId xmlns:a16="http://schemas.microsoft.com/office/drawing/2014/main" id="{A9F8E7EE-9346-9475-C13F-15283C57807F}"/>
              </a:ext>
            </a:extLst>
          </p:cNvPr>
          <p:cNvSpPr/>
          <p:nvPr/>
        </p:nvSpPr>
        <p:spPr>
          <a:xfrm>
            <a:off x="795528" y="1806738"/>
            <a:ext cx="10245223" cy="10455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ext 3">
            <a:extLst>
              <a:ext uri="{FF2B5EF4-FFF2-40B4-BE49-F238E27FC236}">
                <a16:creationId xmlns:a16="http://schemas.microsoft.com/office/drawing/2014/main" id="{20E5C5A2-D54D-B705-F69F-DB505B4B2F07}"/>
              </a:ext>
            </a:extLst>
          </p:cNvPr>
          <p:cNvSpPr/>
          <p:nvPr/>
        </p:nvSpPr>
        <p:spPr>
          <a:xfrm>
            <a:off x="488852" y="1758449"/>
            <a:ext cx="11060020" cy="100584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Działania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wzmacniające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udział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organizacji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pozarządowych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programowaniu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wdrażaniu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Funduszy</a:t>
            </a:r>
            <a:r>
              <a:rPr lang="en-US" sz="2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Europejskich</a:t>
            </a:r>
            <a:endParaRPr lang="en-US" sz="2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AAC65466-7404-3E02-A055-30905D21042B}"/>
              </a:ext>
            </a:extLst>
          </p:cNvPr>
          <p:cNvSpPr/>
          <p:nvPr/>
        </p:nvSpPr>
        <p:spPr>
          <a:xfrm>
            <a:off x="658368" y="3488003"/>
            <a:ext cx="2011680" cy="1233678"/>
          </a:xfrm>
          <a:prstGeom prst="roundRect">
            <a:avLst>
              <a:gd name="adj" fmla="val 7619"/>
            </a:avLst>
          </a:prstGeom>
          <a:solidFill>
            <a:schemeClr val="accent1">
              <a:lumMod val="40000"/>
              <a:lumOff val="60000"/>
            </a:schemeClr>
          </a:solidFill>
          <a:ln w="10160">
            <a:solidFill>
              <a:srgbClr val="D8E1E8"/>
            </a:solidFill>
            <a:prstDash val="solid"/>
          </a:ln>
        </p:spPr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93A7FCBC-A35C-890B-97A8-4A509CF80B54}"/>
              </a:ext>
            </a:extLst>
          </p:cNvPr>
          <p:cNvSpPr/>
          <p:nvPr/>
        </p:nvSpPr>
        <p:spPr>
          <a:xfrm>
            <a:off x="658368" y="368421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3700DFB5-DA03-2991-3D7E-A3D912A74A9A}"/>
              </a:ext>
            </a:extLst>
          </p:cNvPr>
          <p:cNvSpPr/>
          <p:nvPr/>
        </p:nvSpPr>
        <p:spPr>
          <a:xfrm>
            <a:off x="795528" y="410484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DZIAŁAŃ MERYTORYCZNYCH</a:t>
            </a:r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99A20312-BD7E-6960-101A-8B5CCCDD884F}"/>
              </a:ext>
            </a:extLst>
          </p:cNvPr>
          <p:cNvSpPr/>
          <p:nvPr/>
        </p:nvSpPr>
        <p:spPr>
          <a:xfrm>
            <a:off x="2880360" y="3488003"/>
            <a:ext cx="2011680" cy="1233677"/>
          </a:xfrm>
          <a:prstGeom prst="roundRect">
            <a:avLst>
              <a:gd name="adj" fmla="val 7619"/>
            </a:avLst>
          </a:prstGeom>
          <a:solidFill>
            <a:schemeClr val="accent1">
              <a:lumMod val="40000"/>
              <a:lumOff val="60000"/>
            </a:schemeClr>
          </a:solidFill>
          <a:ln w="10160">
            <a:solidFill>
              <a:srgbClr val="D8E1E8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56C216F4-8F05-A25F-BD5A-42FEF2F33B36}"/>
              </a:ext>
            </a:extLst>
          </p:cNvPr>
          <p:cNvSpPr/>
          <p:nvPr/>
        </p:nvSpPr>
        <p:spPr>
          <a:xfrm>
            <a:off x="2880360" y="368421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74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7F38EE12-7C00-D21A-F4AD-90B8B32B35C4}"/>
              </a:ext>
            </a:extLst>
          </p:cNvPr>
          <p:cNvSpPr/>
          <p:nvPr/>
        </p:nvSpPr>
        <p:spPr>
          <a:xfrm>
            <a:off x="3017520" y="410484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WYDARZEŃ</a:t>
            </a:r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718A2AEA-69BD-917D-515E-C644DB5C79BD}"/>
              </a:ext>
            </a:extLst>
          </p:cNvPr>
          <p:cNvSpPr/>
          <p:nvPr/>
        </p:nvSpPr>
        <p:spPr>
          <a:xfrm>
            <a:off x="5102352" y="3488003"/>
            <a:ext cx="2011680" cy="1233677"/>
          </a:xfrm>
          <a:prstGeom prst="roundRect">
            <a:avLst>
              <a:gd name="adj" fmla="val 7619"/>
            </a:avLst>
          </a:prstGeom>
          <a:solidFill>
            <a:schemeClr val="accent1">
              <a:lumMod val="40000"/>
              <a:lumOff val="60000"/>
            </a:schemeClr>
          </a:solidFill>
          <a:ln w="10160">
            <a:solidFill>
              <a:srgbClr val="D8E1E8"/>
            </a:solidFill>
            <a:prstDash val="solid"/>
          </a:ln>
        </p:spPr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6D3766EE-2DD9-7B82-2C6E-3A393A106ACA}"/>
              </a:ext>
            </a:extLst>
          </p:cNvPr>
          <p:cNvSpPr/>
          <p:nvPr/>
        </p:nvSpPr>
        <p:spPr>
          <a:xfrm>
            <a:off x="5102352" y="368421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134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BEC83B04-703E-BAA5-21E6-E67DFC960FE2}"/>
              </a:ext>
            </a:extLst>
          </p:cNvPr>
          <p:cNvSpPr/>
          <p:nvPr/>
        </p:nvSpPr>
        <p:spPr>
          <a:xfrm>
            <a:off x="5239512" y="410484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OPRACOWANIA I MATERIAŁY</a:t>
            </a:r>
          </a:p>
        </p:txBody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9AC0CB50-33D9-6C63-DA25-D989DEC9DBDE}"/>
              </a:ext>
            </a:extLst>
          </p:cNvPr>
          <p:cNvSpPr/>
          <p:nvPr/>
        </p:nvSpPr>
        <p:spPr>
          <a:xfrm>
            <a:off x="7315200" y="3488003"/>
            <a:ext cx="2011680" cy="1233677"/>
          </a:xfrm>
          <a:prstGeom prst="roundRect">
            <a:avLst>
              <a:gd name="adj" fmla="val 7619"/>
            </a:avLst>
          </a:prstGeom>
          <a:solidFill>
            <a:schemeClr val="accent1">
              <a:lumMod val="40000"/>
              <a:lumOff val="60000"/>
            </a:schemeClr>
          </a:solidFill>
          <a:ln w="10160">
            <a:solidFill>
              <a:srgbClr val="D8E1E8"/>
            </a:solidFill>
            <a:prstDash val="solid"/>
          </a:ln>
        </p:spPr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74B0087D-487B-2E0B-7AEE-C8E07DF279BB}"/>
              </a:ext>
            </a:extLst>
          </p:cNvPr>
          <p:cNvSpPr/>
          <p:nvPr/>
        </p:nvSpPr>
        <p:spPr>
          <a:xfrm>
            <a:off x="7315200" y="368421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600 tys.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838632DC-CFF7-EB3D-8060-121D94EA6E81}"/>
              </a:ext>
            </a:extLst>
          </p:cNvPr>
          <p:cNvSpPr/>
          <p:nvPr/>
        </p:nvSpPr>
        <p:spPr>
          <a:xfrm>
            <a:off x="7452360" y="410484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ZASIĘGU DZIAŁAŃ MEDIALNYCH</a:t>
            </a:r>
          </a:p>
        </p:txBody>
      </p:sp>
      <p:sp>
        <p:nvSpPr>
          <p:cNvPr id="16" name="Shape 17">
            <a:extLst>
              <a:ext uri="{FF2B5EF4-FFF2-40B4-BE49-F238E27FC236}">
                <a16:creationId xmlns:a16="http://schemas.microsoft.com/office/drawing/2014/main" id="{B51DAB65-6F83-9E2F-F41F-30F9808D53B7}"/>
              </a:ext>
            </a:extLst>
          </p:cNvPr>
          <p:cNvSpPr/>
          <p:nvPr/>
        </p:nvSpPr>
        <p:spPr>
          <a:xfrm>
            <a:off x="9537192" y="3488003"/>
            <a:ext cx="2011680" cy="1233677"/>
          </a:xfrm>
          <a:prstGeom prst="roundRect">
            <a:avLst>
              <a:gd name="adj" fmla="val 7619"/>
            </a:avLst>
          </a:prstGeom>
          <a:solidFill>
            <a:schemeClr val="accent1">
              <a:lumMod val="40000"/>
              <a:lumOff val="60000"/>
            </a:schemeClr>
          </a:solidFill>
          <a:ln w="10160">
            <a:solidFill>
              <a:srgbClr val="D8E1E8"/>
            </a:solidFill>
            <a:prstDash val="solid"/>
          </a:ln>
        </p:spPr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0E10AA12-2239-C01E-2252-359E5F030B5F}"/>
              </a:ext>
            </a:extLst>
          </p:cNvPr>
          <p:cNvSpPr/>
          <p:nvPr/>
        </p:nvSpPr>
        <p:spPr>
          <a:xfrm>
            <a:off x="9537192" y="368421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mln PLN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31D224FE-5A53-BEBE-0F83-4F8F74DACE42}"/>
              </a:ext>
            </a:extLst>
          </p:cNvPr>
          <p:cNvSpPr/>
          <p:nvPr/>
        </p:nvSpPr>
        <p:spPr>
          <a:xfrm>
            <a:off x="9674352" y="410484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WARTOŚĆ PROJEKTU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CEDFB06D-17ED-6F6B-CE61-7004B3923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263" y="5620564"/>
            <a:ext cx="7733404" cy="835542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ED065943-8764-5B7E-0B0D-B55DC1F00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1383" y="452332"/>
            <a:ext cx="1658736" cy="558226"/>
          </a:xfrm>
          <a:prstGeom prst="rect">
            <a:avLst/>
          </a:prstGeom>
        </p:spPr>
      </p:pic>
      <p:pic>
        <p:nvPicPr>
          <p:cNvPr id="25" name="Obraz 24" descr="Związek Stowarzyszeń Polska Zielona Sieć | Warsaw">
            <a:extLst>
              <a:ext uri="{FF2B5EF4-FFF2-40B4-BE49-F238E27FC236}">
                <a16:creationId xmlns:a16="http://schemas.microsoft.com/office/drawing/2014/main" id="{FA74ED61-5D52-908A-F512-7E1175097C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49" b="18106"/>
          <a:stretch>
            <a:fillRect/>
          </a:stretch>
        </p:blipFill>
        <p:spPr>
          <a:xfrm>
            <a:off x="9223514" y="412575"/>
            <a:ext cx="941236" cy="558227"/>
          </a:xfrm>
          <a:prstGeom prst="rect">
            <a:avLst/>
          </a:prstGeom>
        </p:spPr>
      </p:pic>
      <p:sp>
        <p:nvSpPr>
          <p:cNvPr id="26" name="Shape 0">
            <a:extLst>
              <a:ext uri="{FF2B5EF4-FFF2-40B4-BE49-F238E27FC236}">
                <a16:creationId xmlns:a16="http://schemas.microsoft.com/office/drawing/2014/main" id="{C9508257-7996-7441-BCC0-BFB5E74FAEAF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2060"/>
          </a:solidFill>
          <a:ln w="12700">
            <a:solidFill>
              <a:srgbClr val="39A58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9648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">
            <a:extLst>
              <a:ext uri="{FF2B5EF4-FFF2-40B4-BE49-F238E27FC236}">
                <a16:creationId xmlns:a16="http://schemas.microsoft.com/office/drawing/2014/main" id="{4849A9F3-579B-B31E-181D-BFCDB7D4C755}"/>
              </a:ext>
            </a:extLst>
          </p:cNvPr>
          <p:cNvSpPr/>
          <p:nvPr/>
        </p:nvSpPr>
        <p:spPr>
          <a:xfrm>
            <a:off x="1564355" y="4401367"/>
            <a:ext cx="3474720" cy="1099364"/>
          </a:xfrm>
          <a:prstGeom prst="roundRect">
            <a:avLst>
              <a:gd name="adj" fmla="val 363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D8E1E8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6A81FBD-97EF-B008-F01D-205A07EF07BB}"/>
              </a:ext>
            </a:extLst>
          </p:cNvPr>
          <p:cNvSpPr/>
          <p:nvPr/>
        </p:nvSpPr>
        <p:spPr>
          <a:xfrm>
            <a:off x="2148337" y="1375893"/>
            <a:ext cx="7477409" cy="5044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ODBIORCY</a:t>
            </a: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6459A808-5280-F769-4C5C-3A437F78D0DF}"/>
              </a:ext>
            </a:extLst>
          </p:cNvPr>
          <p:cNvSpPr/>
          <p:nvPr/>
        </p:nvSpPr>
        <p:spPr>
          <a:xfrm>
            <a:off x="621792" y="2548299"/>
            <a:ext cx="3474720" cy="1503188"/>
          </a:xfrm>
          <a:prstGeom prst="roundRect">
            <a:avLst>
              <a:gd name="adj" fmla="val 363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8" name="Shape 8">
            <a:extLst>
              <a:ext uri="{FF2B5EF4-FFF2-40B4-BE49-F238E27FC236}">
                <a16:creationId xmlns:a16="http://schemas.microsoft.com/office/drawing/2014/main" id="{C747992F-65F8-6A75-016F-183E4058C97D}"/>
              </a:ext>
            </a:extLst>
          </p:cNvPr>
          <p:cNvSpPr/>
          <p:nvPr/>
        </p:nvSpPr>
        <p:spPr>
          <a:xfrm>
            <a:off x="635508" y="2573789"/>
            <a:ext cx="85940" cy="1477698"/>
          </a:xfrm>
          <a:prstGeom prst="rect">
            <a:avLst/>
          </a:prstGeom>
          <a:solidFill>
            <a:srgbClr val="DA43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63CF0B5E-C308-A168-6372-D0E1F2ADB14E}"/>
              </a:ext>
            </a:extLst>
          </p:cNvPr>
          <p:cNvSpPr/>
          <p:nvPr/>
        </p:nvSpPr>
        <p:spPr>
          <a:xfrm>
            <a:off x="938692" y="2747466"/>
            <a:ext cx="3145536" cy="1189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Organizacje</a:t>
            </a: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pozarządowe</a:t>
            </a: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organizacje</a:t>
            </a: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społeczne</a:t>
            </a: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/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organizacje</a:t>
            </a: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obywatelskie</a:t>
            </a:r>
            <a:endParaRPr lang="en-US" sz="14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Organizacje</a:t>
            </a: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społeczeństwa</a:t>
            </a:r>
            <a:r>
              <a:rPr lang="en-US" sz="14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5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obywatelskiego</a:t>
            </a:r>
            <a:endParaRPr lang="en-US" sz="14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4231775F-F193-B3E5-C220-4A90BA255C4E}"/>
              </a:ext>
            </a:extLst>
          </p:cNvPr>
          <p:cNvSpPr/>
          <p:nvPr/>
        </p:nvSpPr>
        <p:spPr>
          <a:xfrm>
            <a:off x="4407408" y="2491564"/>
            <a:ext cx="3474720" cy="1031331"/>
          </a:xfrm>
          <a:prstGeom prst="roundRect">
            <a:avLst>
              <a:gd name="adj" fmla="val 363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4DC60662-C170-9AA7-A448-645A61669A94}"/>
              </a:ext>
            </a:extLst>
          </p:cNvPr>
          <p:cNvSpPr/>
          <p:nvPr/>
        </p:nvSpPr>
        <p:spPr>
          <a:xfrm>
            <a:off x="4370832" y="2491564"/>
            <a:ext cx="91438" cy="1031331"/>
          </a:xfrm>
          <a:prstGeom prst="rect">
            <a:avLst/>
          </a:prstGeom>
          <a:solidFill>
            <a:srgbClr val="DA43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4FD12D25-0506-085F-0C59-D0ED18CE7302}"/>
              </a:ext>
            </a:extLst>
          </p:cNvPr>
          <p:cNvSpPr/>
          <p:nvPr/>
        </p:nvSpPr>
        <p:spPr>
          <a:xfrm>
            <a:off x="4572000" y="2621211"/>
            <a:ext cx="314553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n-US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Organizacje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członkowskie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federacji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Shape 15">
            <a:extLst>
              <a:ext uri="{FF2B5EF4-FFF2-40B4-BE49-F238E27FC236}">
                <a16:creationId xmlns:a16="http://schemas.microsoft.com/office/drawing/2014/main" id="{ED25E8EE-87A6-F33A-515F-68C8D20447E7}"/>
              </a:ext>
            </a:extLst>
          </p:cNvPr>
          <p:cNvSpPr/>
          <p:nvPr/>
        </p:nvSpPr>
        <p:spPr>
          <a:xfrm>
            <a:off x="8119872" y="2423531"/>
            <a:ext cx="3474720" cy="1099364"/>
          </a:xfrm>
          <a:prstGeom prst="roundRect">
            <a:avLst>
              <a:gd name="adj" fmla="val 363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14" name="Shape 16">
            <a:extLst>
              <a:ext uri="{FF2B5EF4-FFF2-40B4-BE49-F238E27FC236}">
                <a16:creationId xmlns:a16="http://schemas.microsoft.com/office/drawing/2014/main" id="{2A32F305-FD7C-255F-E4E5-D4CBF458ED35}"/>
              </a:ext>
            </a:extLst>
          </p:cNvPr>
          <p:cNvSpPr/>
          <p:nvPr/>
        </p:nvSpPr>
        <p:spPr>
          <a:xfrm flipH="1">
            <a:off x="8119872" y="2423530"/>
            <a:ext cx="91438" cy="1099365"/>
          </a:xfrm>
          <a:prstGeom prst="rect">
            <a:avLst/>
          </a:prstGeom>
          <a:solidFill>
            <a:srgbClr val="DA43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7">
            <a:extLst>
              <a:ext uri="{FF2B5EF4-FFF2-40B4-BE49-F238E27FC236}">
                <a16:creationId xmlns:a16="http://schemas.microsoft.com/office/drawing/2014/main" id="{76E81A30-F421-3ED8-F5A5-EC6F9A8C95A4}"/>
              </a:ext>
            </a:extLst>
          </p:cNvPr>
          <p:cNvSpPr/>
          <p:nvPr/>
        </p:nvSpPr>
        <p:spPr>
          <a:xfrm>
            <a:off x="8330183" y="2806832"/>
            <a:ext cx="3145536" cy="438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Obywatele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obywatelki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Slide Number Placeholder 0">
            <a:extLst>
              <a:ext uri="{FF2B5EF4-FFF2-40B4-BE49-F238E27FC236}">
                <a16:creationId xmlns:a16="http://schemas.microsoft.com/office/drawing/2014/main" id="{17C50B34-7495-B30E-D4B3-C7C82600F470}"/>
              </a:ext>
            </a:extLst>
          </p:cNvPr>
          <p:cNvSpPr txBox="1">
            <a:spLocks/>
          </p:cNvSpPr>
          <p:nvPr/>
        </p:nvSpPr>
        <p:spPr>
          <a:xfrm>
            <a:off x="11064240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680" kern="1200">
                <a:solidFill>
                  <a:srgbClr val="5B6770"/>
                </a:solidFill>
                <a:latin typeface="Aptos"/>
                <a:ea typeface="Aptos"/>
                <a:cs typeface="Apto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021451-1387-4CA6-816F-3879F97B5CBC}" type="slidenum">
              <a: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l"/>
              <a:t>9</a:t>
            </a:fld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BFA391C-A14B-298B-0C03-401D9CD5F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953" y="5808567"/>
            <a:ext cx="7733404" cy="835542"/>
          </a:xfrm>
          <a:prstGeom prst="rect">
            <a:avLst/>
          </a:prstGeom>
        </p:spPr>
      </p:pic>
      <p:sp>
        <p:nvSpPr>
          <p:cNvPr id="18" name="Text 9">
            <a:extLst>
              <a:ext uri="{FF2B5EF4-FFF2-40B4-BE49-F238E27FC236}">
                <a16:creationId xmlns:a16="http://schemas.microsoft.com/office/drawing/2014/main" id="{C50F1732-1600-64A8-A025-51DDED447C63}"/>
              </a:ext>
            </a:extLst>
          </p:cNvPr>
          <p:cNvSpPr/>
          <p:nvPr/>
        </p:nvSpPr>
        <p:spPr>
          <a:xfrm>
            <a:off x="1938263" y="4582096"/>
            <a:ext cx="3145536" cy="722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Instytucje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systemu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Funduszy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Europejskich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BB74D6C7-31BE-38C3-4DBF-5AC52D698B6E}"/>
              </a:ext>
            </a:extLst>
          </p:cNvPr>
          <p:cNvSpPr/>
          <p:nvPr/>
        </p:nvSpPr>
        <p:spPr>
          <a:xfrm>
            <a:off x="6151026" y="4412666"/>
            <a:ext cx="3474720" cy="1099364"/>
          </a:xfrm>
          <a:prstGeom prst="roundRect">
            <a:avLst>
              <a:gd name="adj" fmla="val 363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D8E1E8"/>
            </a:solidFill>
            <a:prstDash val="solid"/>
          </a:ln>
        </p:spPr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AAC27D51-9528-AF0C-19E3-EF8656729B2E}"/>
              </a:ext>
            </a:extLst>
          </p:cNvPr>
          <p:cNvSpPr/>
          <p:nvPr/>
        </p:nvSpPr>
        <p:spPr>
          <a:xfrm flipH="1">
            <a:off x="6106302" y="4401367"/>
            <a:ext cx="82296" cy="1099364"/>
          </a:xfrm>
          <a:prstGeom prst="rect">
            <a:avLst/>
          </a:prstGeom>
          <a:solidFill>
            <a:srgbClr val="DA43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515E3641-B6E7-EABF-7BDC-FF8299588E53}"/>
              </a:ext>
            </a:extLst>
          </p:cNvPr>
          <p:cNvSpPr/>
          <p:nvPr/>
        </p:nvSpPr>
        <p:spPr>
          <a:xfrm>
            <a:off x="1564356" y="4401367"/>
            <a:ext cx="122554" cy="1099364"/>
          </a:xfrm>
          <a:prstGeom prst="rect">
            <a:avLst/>
          </a:prstGeom>
          <a:solidFill>
            <a:srgbClr val="DA43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953D9283-5229-A0A0-8BD6-E417E2A00436}"/>
              </a:ext>
            </a:extLst>
          </p:cNvPr>
          <p:cNvSpPr/>
          <p:nvPr/>
        </p:nvSpPr>
        <p:spPr>
          <a:xfrm>
            <a:off x="6357655" y="4649169"/>
            <a:ext cx="3145536" cy="724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Samorządy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jako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partnerzy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NGO</a:t>
            </a:r>
          </a:p>
          <a:p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168255D3-033B-2C60-F20C-173BC7378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504" y="454140"/>
            <a:ext cx="1658736" cy="558226"/>
          </a:xfrm>
          <a:prstGeom prst="rect">
            <a:avLst/>
          </a:prstGeom>
        </p:spPr>
      </p:pic>
      <p:pic>
        <p:nvPicPr>
          <p:cNvPr id="26" name="Obraz 25" descr="Związek Stowarzyszeń Polska Zielona Sieć | Warsaw">
            <a:extLst>
              <a:ext uri="{FF2B5EF4-FFF2-40B4-BE49-F238E27FC236}">
                <a16:creationId xmlns:a16="http://schemas.microsoft.com/office/drawing/2014/main" id="{97072FF6-0F3D-12F1-7784-897A824509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49" b="18106"/>
          <a:stretch>
            <a:fillRect/>
          </a:stretch>
        </p:blipFill>
        <p:spPr>
          <a:xfrm>
            <a:off x="9155128" y="422221"/>
            <a:ext cx="941236" cy="558227"/>
          </a:xfrm>
          <a:prstGeom prst="rect">
            <a:avLst/>
          </a:prstGeom>
        </p:spPr>
      </p:pic>
      <p:sp>
        <p:nvSpPr>
          <p:cNvPr id="27" name="Shape 0">
            <a:extLst>
              <a:ext uri="{FF2B5EF4-FFF2-40B4-BE49-F238E27FC236}">
                <a16:creationId xmlns:a16="http://schemas.microsoft.com/office/drawing/2014/main" id="{A3E36104-8A54-79A3-5383-CAA6CE87A34F}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39A58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744598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2050</TotalTime>
  <Words>1164</Words>
  <Application>Microsoft Macintosh PowerPoint</Application>
  <PresentationFormat>Panoramiczny</PresentationFormat>
  <Paragraphs>142</Paragraphs>
  <Slides>14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Open Sans</vt:lpstr>
      <vt:lpstr>Roboto</vt:lpstr>
      <vt:lpstr>Verdana</vt:lpstr>
      <vt:lpstr>Wingdings</vt:lpstr>
      <vt:lpstr>Motyw pakietu Office</vt:lpstr>
      <vt:lpstr>Prezentacja programu PowerPoint</vt:lpstr>
      <vt:lpstr>Wspólnota Robocza Związków Organizacji Społecznych (WRZOS)</vt:lpstr>
      <vt:lpstr>Organizacje członkowskie WRZOS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Zapraszamy do Tworzenia wspólnej wizji rozwoju sektora obywatelskiego w Polsce i sprawiedliwej dystrybucji Funduszy Europejskich wśród obywateli i obywatelek Justyna K. Ochędzan, Prezeska WRZOS Joanna Furmaga, Prezeska PZS  justyna.k.ochedzan@wrk.org.pl  www.funduszeeuropejskie.wrzos.org.pl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Jałowiecka</dc:creator>
  <cp:lastModifiedBy>Justyna Och</cp:lastModifiedBy>
  <cp:revision>26</cp:revision>
  <dcterms:created xsi:type="dcterms:W3CDTF">2024-05-20T15:25:18Z</dcterms:created>
  <dcterms:modified xsi:type="dcterms:W3CDTF">2026-05-26T16:40:26Z</dcterms:modified>
</cp:coreProperties>
</file>